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tif" ContentType="image/tif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2918400" cy="19202400"/>
  <p:notesSz cx="6858000" cy="9144000"/>
  <p:defaultTextStyle>
    <a:defPPr>
      <a:defRPr lang="en-US"/>
    </a:defPPr>
    <a:lvl1pPr marL="0" algn="l" defTabSz="1489046" rtl="0" eaLnBrk="1" latinLnBrk="0" hangingPunct="1">
      <a:defRPr sz="5900" kern="1200">
        <a:solidFill>
          <a:schemeClr val="tx1"/>
        </a:solidFill>
        <a:latin typeface="+mn-lt"/>
        <a:ea typeface="+mn-ea"/>
        <a:cs typeface="+mn-cs"/>
      </a:defRPr>
    </a:lvl1pPr>
    <a:lvl2pPr marL="1489046" algn="l" defTabSz="1489046" rtl="0" eaLnBrk="1" latinLnBrk="0" hangingPunct="1">
      <a:defRPr sz="5900" kern="1200">
        <a:solidFill>
          <a:schemeClr val="tx1"/>
        </a:solidFill>
        <a:latin typeface="+mn-lt"/>
        <a:ea typeface="+mn-ea"/>
        <a:cs typeface="+mn-cs"/>
      </a:defRPr>
    </a:lvl2pPr>
    <a:lvl3pPr marL="2978092" algn="l" defTabSz="1489046" rtl="0" eaLnBrk="1" latinLnBrk="0" hangingPunct="1">
      <a:defRPr sz="5900" kern="1200">
        <a:solidFill>
          <a:schemeClr val="tx1"/>
        </a:solidFill>
        <a:latin typeface="+mn-lt"/>
        <a:ea typeface="+mn-ea"/>
        <a:cs typeface="+mn-cs"/>
      </a:defRPr>
    </a:lvl3pPr>
    <a:lvl4pPr marL="4467137" algn="l" defTabSz="1489046" rtl="0" eaLnBrk="1" latinLnBrk="0" hangingPunct="1">
      <a:defRPr sz="5900" kern="1200">
        <a:solidFill>
          <a:schemeClr val="tx1"/>
        </a:solidFill>
        <a:latin typeface="+mn-lt"/>
        <a:ea typeface="+mn-ea"/>
        <a:cs typeface="+mn-cs"/>
      </a:defRPr>
    </a:lvl4pPr>
    <a:lvl5pPr marL="5956183" algn="l" defTabSz="1489046" rtl="0" eaLnBrk="1" latinLnBrk="0" hangingPunct="1">
      <a:defRPr sz="5900" kern="1200">
        <a:solidFill>
          <a:schemeClr val="tx1"/>
        </a:solidFill>
        <a:latin typeface="+mn-lt"/>
        <a:ea typeface="+mn-ea"/>
        <a:cs typeface="+mn-cs"/>
      </a:defRPr>
    </a:lvl5pPr>
    <a:lvl6pPr marL="7445229" algn="l" defTabSz="1489046" rtl="0" eaLnBrk="1" latinLnBrk="0" hangingPunct="1">
      <a:defRPr sz="5900" kern="1200">
        <a:solidFill>
          <a:schemeClr val="tx1"/>
        </a:solidFill>
        <a:latin typeface="+mn-lt"/>
        <a:ea typeface="+mn-ea"/>
        <a:cs typeface="+mn-cs"/>
      </a:defRPr>
    </a:lvl6pPr>
    <a:lvl7pPr marL="8934275" algn="l" defTabSz="1489046" rtl="0" eaLnBrk="1" latinLnBrk="0" hangingPunct="1">
      <a:defRPr sz="5900" kern="1200">
        <a:solidFill>
          <a:schemeClr val="tx1"/>
        </a:solidFill>
        <a:latin typeface="+mn-lt"/>
        <a:ea typeface="+mn-ea"/>
        <a:cs typeface="+mn-cs"/>
      </a:defRPr>
    </a:lvl7pPr>
    <a:lvl8pPr marL="10423322" algn="l" defTabSz="1489046" rtl="0" eaLnBrk="1" latinLnBrk="0" hangingPunct="1">
      <a:defRPr sz="5900" kern="1200">
        <a:solidFill>
          <a:schemeClr val="tx1"/>
        </a:solidFill>
        <a:latin typeface="+mn-lt"/>
        <a:ea typeface="+mn-ea"/>
        <a:cs typeface="+mn-cs"/>
      </a:defRPr>
    </a:lvl8pPr>
    <a:lvl9pPr marL="11912368" algn="l" defTabSz="1489046" rtl="0" eaLnBrk="1" latinLnBrk="0" hangingPunct="1">
      <a:defRPr sz="5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76" userDrawn="1">
          <p15:clr>
            <a:srgbClr val="A4A3A4"/>
          </p15:clr>
        </p15:guide>
        <p15:guide id="2" pos="10391" userDrawn="1">
          <p15:clr>
            <a:srgbClr val="A4A3A4"/>
          </p15:clr>
        </p15:guide>
        <p15:guide id="3" pos="720" userDrawn="1">
          <p15:clr>
            <a:srgbClr val="A4A3A4"/>
          </p15:clr>
        </p15:guide>
        <p15:guide id="4" orient="horz" pos="4944" userDrawn="1">
          <p15:clr>
            <a:srgbClr val="A4A3A4"/>
          </p15:clr>
        </p15:guide>
        <p15:guide id="5" pos="13632" userDrawn="1">
          <p15:clr>
            <a:srgbClr val="A4A3A4"/>
          </p15:clr>
        </p15:guide>
        <p15:guide id="8" pos="7104" userDrawn="1">
          <p15:clr>
            <a:srgbClr val="A4A3A4"/>
          </p15:clr>
        </p15:guide>
        <p15:guide id="11" pos="10368" userDrawn="1">
          <p15:clr>
            <a:srgbClr val="A4A3A4"/>
          </p15:clr>
        </p15:guide>
        <p15:guide id="12" pos="10416" userDrawn="1">
          <p15:clr>
            <a:srgbClr val="A4A3A4"/>
          </p15:clr>
        </p15:guide>
        <p15:guide id="14" pos="20016" userDrawn="1">
          <p15:clr>
            <a:srgbClr val="A4A3A4"/>
          </p15:clr>
        </p15:guide>
        <p15:guide id="15" orient="horz" pos="7728" userDrawn="1">
          <p15:clr>
            <a:srgbClr val="A4A3A4"/>
          </p15:clr>
        </p15:guide>
        <p15:guide id="16" orient="horz" pos="114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AB85"/>
    <a:srgbClr val="528869"/>
    <a:srgbClr val="66C390"/>
    <a:srgbClr val="5491C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62" autoAdjust="0"/>
    <p:restoredTop sz="90481" autoAdjust="0"/>
  </p:normalViewPr>
  <p:slideViewPr>
    <p:cSldViewPr snapToObjects="1">
      <p:cViewPr>
        <p:scale>
          <a:sx n="50" d="100"/>
          <a:sy n="50" d="100"/>
        </p:scale>
        <p:origin x="40" y="184"/>
      </p:cViewPr>
      <p:guideLst>
        <p:guide orient="horz" pos="1776"/>
        <p:guide pos="10391"/>
        <p:guide pos="720"/>
        <p:guide orient="horz" pos="4944"/>
        <p:guide pos="13632"/>
        <p:guide pos="7104"/>
        <p:guide pos="10368"/>
        <p:guide pos="10416"/>
        <p:guide pos="20016"/>
        <p:guide orient="horz" pos="7728"/>
        <p:guide orient="horz" pos="114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tiff>
</file>

<file path=ppt/media/image11.tif>
</file>

<file path=ppt/media/image12.png>
</file>

<file path=ppt/media/image13.tif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jpg>
</file>

<file path=ppt/media/image6.png>
</file>

<file path=ppt/media/image7.tif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11805-E5A1-4449-8CC4-8936A3395464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4225" y="1143000"/>
            <a:ext cx="52895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BF2B7-F7C2-5A43-A4A6-525D8F21E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00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Reserve the color</a:t>
            </a:r>
            <a:r>
              <a:rPr lang="en-US" baseline="0" dirty="0" smtClean="0"/>
              <a:t> for the orientation, </a:t>
            </a:r>
            <a:r>
              <a:rPr lang="en-US" baseline="0" dirty="0" err="1" smtClean="0"/>
              <a:t>ie</a:t>
            </a:r>
            <a:r>
              <a:rPr lang="en-US" baseline="0" dirty="0" smtClean="0"/>
              <a:t> the boxes with the questions (Which color code we can still discuss</a:t>
            </a:r>
            <a:r>
              <a:rPr lang="mr-IN" baseline="0" dirty="0" smtClean="0"/>
              <a:t>…</a:t>
            </a:r>
            <a:r>
              <a:rPr lang="en-US" baseline="0" dirty="0" smtClean="0"/>
              <a:t>)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Remove the “” as it creates clutter, I used italic light for the question and immediately below bold regular for the answer. Basically, one </a:t>
            </a:r>
            <a:r>
              <a:rPr lang="en-US" baseline="0" dirty="0" err="1" smtClean="0"/>
              <a:t>shuod</a:t>
            </a:r>
            <a:r>
              <a:rPr lang="en-US" baseline="0" dirty="0" smtClean="0"/>
              <a:t> be able to just read the answers as the titles in each section..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Stick to one layout: 3 columns, then to not split middle one in half half-way down.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Outline: &gt;listed here for us to discuss the outline step by step.&lt; </a:t>
            </a:r>
          </a:p>
          <a:p>
            <a:pPr marL="685800" lvl="1" indent="-228600">
              <a:buAutoNum type="arabicPeriod"/>
            </a:pPr>
            <a:r>
              <a:rPr lang="en-US" baseline="0" dirty="0" smtClean="0"/>
              <a:t>Different datasets can lead to same </a:t>
            </a:r>
            <a:r>
              <a:rPr lang="en-US" baseline="0" dirty="0" err="1" smtClean="0"/>
              <a:t>graoh</a:t>
            </a:r>
            <a:endParaRPr lang="en-US" baseline="0" dirty="0" smtClean="0"/>
          </a:p>
          <a:p>
            <a:pPr marL="685800" lvl="1" indent="-228600">
              <a:buAutoNum type="arabicPeriod"/>
            </a:pPr>
            <a:r>
              <a:rPr lang="en-US" baseline="0" dirty="0" smtClean="0"/>
              <a:t>Bar graph for non-</a:t>
            </a:r>
            <a:r>
              <a:rPr lang="en-US" baseline="0" dirty="0" err="1" smtClean="0"/>
              <a:t>nomal</a:t>
            </a:r>
            <a:r>
              <a:rPr lang="en-US" baseline="0" dirty="0" smtClean="0"/>
              <a:t> data</a:t>
            </a:r>
          </a:p>
          <a:p>
            <a:pPr marL="685800" lvl="1" indent="-228600">
              <a:buAutoNum type="arabicPeriod"/>
            </a:pPr>
            <a:r>
              <a:rPr lang="en-US" baseline="0" dirty="0" smtClean="0"/>
              <a:t>Alternative plot forms</a:t>
            </a:r>
          </a:p>
          <a:p>
            <a:pPr marL="685800" lvl="1" indent="-228600">
              <a:buAutoNum type="arabicPeriod"/>
            </a:pPr>
            <a:r>
              <a:rPr lang="en-US" baseline="0" dirty="0" smtClean="0"/>
              <a:t>Are dot plots hard to read? How to read a dot plot. </a:t>
            </a:r>
          </a:p>
          <a:p>
            <a:pPr marL="685800" lvl="1" indent="-228600">
              <a:buAutoNum type="arabicPeriod"/>
            </a:pPr>
            <a:r>
              <a:rPr lang="en-US" baseline="0" dirty="0" smtClean="0"/>
              <a:t>Show summary statistics.. When? </a:t>
            </a:r>
          </a:p>
          <a:p>
            <a:pPr marL="685800" lvl="1" indent="-228600">
              <a:buAutoNum type="arabicPeriod"/>
            </a:pPr>
            <a:r>
              <a:rPr lang="en-US" baseline="0" dirty="0" smtClean="0"/>
              <a:t>How to add data points to my bar </a:t>
            </a:r>
          </a:p>
          <a:p>
            <a:pPr marL="685800" lvl="1" indent="-228600">
              <a:buAutoNum type="arabicPeriod"/>
            </a:pPr>
            <a:r>
              <a:rPr lang="en-US" baseline="0" dirty="0" smtClean="0"/>
              <a:t>Box plots for bimodal</a:t>
            </a:r>
          </a:p>
          <a:p>
            <a:pPr marL="685800" lvl="1" indent="-228600">
              <a:buAutoNum type="arabicPeriod"/>
            </a:pPr>
            <a:r>
              <a:rPr lang="en-US" baseline="0" dirty="0" smtClean="0"/>
              <a:t>How I did my analysis influences the plot type</a:t>
            </a:r>
          </a:p>
          <a:p>
            <a:pPr marL="685800" lvl="1" indent="-228600">
              <a:buAutoNum type="arabicPeriod"/>
            </a:pPr>
            <a:r>
              <a:rPr lang="en-US" baseline="0" dirty="0" smtClean="0"/>
              <a:t>`Design figures</a:t>
            </a:r>
          </a:p>
          <a:p>
            <a:pPr marL="685800" lvl="1" indent="-228600">
              <a:buAutoNum type="arabicPeriod"/>
            </a:pPr>
            <a:r>
              <a:rPr lang="en-US" baseline="0" dirty="0" smtClean="0"/>
              <a:t>Effective box or violin plots </a:t>
            </a:r>
            <a:r>
              <a:rPr lang="en-US" baseline="0" dirty="0" err="1" smtClean="0"/>
              <a:t>wth</a:t>
            </a:r>
            <a:r>
              <a:rPr lang="en-US" baseline="0" dirty="0" smtClean="0"/>
              <a:t> dots</a:t>
            </a:r>
            <a:r>
              <a:rPr lang="mr-IN" baseline="0" dirty="0" smtClean="0"/>
              <a:t>…</a:t>
            </a:r>
            <a:r>
              <a:rPr lang="en-US" baseline="0" dirty="0" smtClean="0"/>
              <a:t> </a:t>
            </a:r>
          </a:p>
          <a:p>
            <a:pPr marL="685800" lvl="1" indent="-228600">
              <a:buAutoNum type="arabicPeriod"/>
            </a:pPr>
            <a:r>
              <a:rPr lang="en-US" baseline="0" dirty="0" smtClean="0"/>
              <a:t>Encourage others. </a:t>
            </a:r>
          </a:p>
          <a:p>
            <a:pPr marL="685800" lvl="1" indent="-228600">
              <a:buAutoNum type="arabicPeriod"/>
            </a:pPr>
            <a:endParaRPr lang="en-US" baseline="0" dirty="0" smtClean="0"/>
          </a:p>
          <a:p>
            <a:pPr marL="685800" lvl="1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BF2B7-F7C2-5A43-A4A6-525D8F21E5F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941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5965191"/>
            <a:ext cx="27980640" cy="411607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0881360"/>
            <a:ext cx="23042880" cy="49072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890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780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4671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956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4452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934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4233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912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764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160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7281448" y="1795781"/>
            <a:ext cx="17773650" cy="38227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49067" y="1795781"/>
            <a:ext cx="52783740" cy="38227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716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72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6" y="12339322"/>
            <a:ext cx="27980640" cy="3813810"/>
          </a:xfrm>
        </p:spPr>
        <p:txBody>
          <a:bodyPr anchor="t"/>
          <a:lstStyle>
            <a:lvl1pPr algn="l">
              <a:defRPr sz="13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6" y="8138799"/>
            <a:ext cx="27980640" cy="4200523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89046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2pPr>
            <a:lvl3pPr marL="2978092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46713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956183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44522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93427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42332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91236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84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49069" y="10454641"/>
            <a:ext cx="35278694" cy="29568140"/>
          </a:xfrm>
        </p:spPr>
        <p:txBody>
          <a:bodyPr/>
          <a:lstStyle>
            <a:lvl1pPr>
              <a:defRPr sz="9100"/>
            </a:lvl1pPr>
            <a:lvl2pPr>
              <a:defRPr sz="7800"/>
            </a:lvl2pPr>
            <a:lvl3pPr>
              <a:defRPr sz="6500"/>
            </a:lvl3pPr>
            <a:lvl4pPr>
              <a:defRPr sz="5900"/>
            </a:lvl4pPr>
            <a:lvl5pPr>
              <a:defRPr sz="5900"/>
            </a:lvl5pPr>
            <a:lvl6pPr>
              <a:defRPr sz="5900"/>
            </a:lvl6pPr>
            <a:lvl7pPr>
              <a:defRPr sz="5900"/>
            </a:lvl7pPr>
            <a:lvl8pPr>
              <a:defRPr sz="5900"/>
            </a:lvl8pPr>
            <a:lvl9pPr>
              <a:defRPr sz="5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776401" y="10454641"/>
            <a:ext cx="35278697" cy="29568140"/>
          </a:xfrm>
        </p:spPr>
        <p:txBody>
          <a:bodyPr/>
          <a:lstStyle>
            <a:lvl1pPr>
              <a:defRPr sz="9100"/>
            </a:lvl1pPr>
            <a:lvl2pPr>
              <a:defRPr sz="7800"/>
            </a:lvl2pPr>
            <a:lvl3pPr>
              <a:defRPr sz="6500"/>
            </a:lvl3pPr>
            <a:lvl4pPr>
              <a:defRPr sz="5900"/>
            </a:lvl4pPr>
            <a:lvl5pPr>
              <a:defRPr sz="5900"/>
            </a:lvl5pPr>
            <a:lvl6pPr>
              <a:defRPr sz="5900"/>
            </a:lvl6pPr>
            <a:lvl7pPr>
              <a:defRPr sz="5900"/>
            </a:lvl7pPr>
            <a:lvl8pPr>
              <a:defRPr sz="5900"/>
            </a:lvl8pPr>
            <a:lvl9pPr>
              <a:defRPr sz="5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12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768986"/>
            <a:ext cx="29626560" cy="3200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1" y="4298316"/>
            <a:ext cx="14544677" cy="1791334"/>
          </a:xfrm>
        </p:spPr>
        <p:txBody>
          <a:bodyPr anchor="b"/>
          <a:lstStyle>
            <a:lvl1pPr marL="0" indent="0">
              <a:buNone/>
              <a:defRPr sz="7800" b="1"/>
            </a:lvl1pPr>
            <a:lvl2pPr marL="1489046" indent="0">
              <a:buNone/>
              <a:defRPr sz="6500" b="1"/>
            </a:lvl2pPr>
            <a:lvl3pPr marL="2978092" indent="0">
              <a:buNone/>
              <a:defRPr sz="5900" b="1"/>
            </a:lvl3pPr>
            <a:lvl4pPr marL="4467137" indent="0">
              <a:buNone/>
              <a:defRPr sz="5200" b="1"/>
            </a:lvl4pPr>
            <a:lvl5pPr marL="5956183" indent="0">
              <a:buNone/>
              <a:defRPr sz="5200" b="1"/>
            </a:lvl5pPr>
            <a:lvl6pPr marL="7445229" indent="0">
              <a:buNone/>
              <a:defRPr sz="5200" b="1"/>
            </a:lvl6pPr>
            <a:lvl7pPr marL="8934275" indent="0">
              <a:buNone/>
              <a:defRPr sz="5200" b="1"/>
            </a:lvl7pPr>
            <a:lvl8pPr marL="10423322" indent="0">
              <a:buNone/>
              <a:defRPr sz="5200" b="1"/>
            </a:lvl8pPr>
            <a:lvl9pPr marL="11912368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1" y="6089650"/>
            <a:ext cx="14544677" cy="11063606"/>
          </a:xfrm>
        </p:spPr>
        <p:txBody>
          <a:bodyPr/>
          <a:lstStyle>
            <a:lvl1pPr>
              <a:defRPr sz="7800"/>
            </a:lvl1pPr>
            <a:lvl2pPr>
              <a:defRPr sz="6500"/>
            </a:lvl2pPr>
            <a:lvl3pPr>
              <a:defRPr sz="59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4298316"/>
            <a:ext cx="14550390" cy="1791334"/>
          </a:xfrm>
        </p:spPr>
        <p:txBody>
          <a:bodyPr anchor="b"/>
          <a:lstStyle>
            <a:lvl1pPr marL="0" indent="0">
              <a:buNone/>
              <a:defRPr sz="7800" b="1"/>
            </a:lvl1pPr>
            <a:lvl2pPr marL="1489046" indent="0">
              <a:buNone/>
              <a:defRPr sz="6500" b="1"/>
            </a:lvl2pPr>
            <a:lvl3pPr marL="2978092" indent="0">
              <a:buNone/>
              <a:defRPr sz="5900" b="1"/>
            </a:lvl3pPr>
            <a:lvl4pPr marL="4467137" indent="0">
              <a:buNone/>
              <a:defRPr sz="5200" b="1"/>
            </a:lvl4pPr>
            <a:lvl5pPr marL="5956183" indent="0">
              <a:buNone/>
              <a:defRPr sz="5200" b="1"/>
            </a:lvl5pPr>
            <a:lvl6pPr marL="7445229" indent="0">
              <a:buNone/>
              <a:defRPr sz="5200" b="1"/>
            </a:lvl6pPr>
            <a:lvl7pPr marL="8934275" indent="0">
              <a:buNone/>
              <a:defRPr sz="5200" b="1"/>
            </a:lvl7pPr>
            <a:lvl8pPr marL="10423322" indent="0">
              <a:buNone/>
              <a:defRPr sz="5200" b="1"/>
            </a:lvl8pPr>
            <a:lvl9pPr marL="11912368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6089650"/>
            <a:ext cx="14550390" cy="11063606"/>
          </a:xfrm>
        </p:spPr>
        <p:txBody>
          <a:bodyPr/>
          <a:lstStyle>
            <a:lvl1pPr>
              <a:defRPr sz="7800"/>
            </a:lvl1pPr>
            <a:lvl2pPr>
              <a:defRPr sz="6500"/>
            </a:lvl2pPr>
            <a:lvl3pPr>
              <a:defRPr sz="59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0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406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51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2" y="764540"/>
            <a:ext cx="10829927" cy="325374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764542"/>
            <a:ext cx="18402300" cy="16388717"/>
          </a:xfrm>
        </p:spPr>
        <p:txBody>
          <a:bodyPr/>
          <a:lstStyle>
            <a:lvl1pPr>
              <a:defRPr sz="10400"/>
            </a:lvl1pPr>
            <a:lvl2pPr>
              <a:defRPr sz="9100"/>
            </a:lvl2pPr>
            <a:lvl3pPr>
              <a:defRPr sz="78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2" y="4018282"/>
            <a:ext cx="10829927" cy="13134977"/>
          </a:xfrm>
        </p:spPr>
        <p:txBody>
          <a:bodyPr/>
          <a:lstStyle>
            <a:lvl1pPr marL="0" indent="0">
              <a:buNone/>
              <a:defRPr sz="4500"/>
            </a:lvl1pPr>
            <a:lvl2pPr marL="1489046" indent="0">
              <a:buNone/>
              <a:defRPr sz="3800"/>
            </a:lvl2pPr>
            <a:lvl3pPr marL="2978092" indent="0">
              <a:buNone/>
              <a:defRPr sz="3300"/>
            </a:lvl3pPr>
            <a:lvl4pPr marL="4467137" indent="0">
              <a:buNone/>
              <a:defRPr sz="2900"/>
            </a:lvl4pPr>
            <a:lvl5pPr marL="5956183" indent="0">
              <a:buNone/>
              <a:defRPr sz="2900"/>
            </a:lvl5pPr>
            <a:lvl6pPr marL="7445229" indent="0">
              <a:buNone/>
              <a:defRPr sz="2900"/>
            </a:lvl6pPr>
            <a:lvl7pPr marL="8934275" indent="0">
              <a:buNone/>
              <a:defRPr sz="2900"/>
            </a:lvl7pPr>
            <a:lvl8pPr marL="10423322" indent="0">
              <a:buNone/>
              <a:defRPr sz="2900"/>
            </a:lvl8pPr>
            <a:lvl9pPr marL="11912368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27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13441681"/>
            <a:ext cx="19751040" cy="1586867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1715770"/>
            <a:ext cx="19751040" cy="11521440"/>
          </a:xfrm>
        </p:spPr>
        <p:txBody>
          <a:bodyPr/>
          <a:lstStyle>
            <a:lvl1pPr marL="0" indent="0">
              <a:buNone/>
              <a:defRPr sz="10400"/>
            </a:lvl1pPr>
            <a:lvl2pPr marL="1489046" indent="0">
              <a:buNone/>
              <a:defRPr sz="9100"/>
            </a:lvl2pPr>
            <a:lvl3pPr marL="2978092" indent="0">
              <a:buNone/>
              <a:defRPr sz="7800"/>
            </a:lvl3pPr>
            <a:lvl4pPr marL="4467137" indent="0">
              <a:buNone/>
              <a:defRPr sz="6500"/>
            </a:lvl4pPr>
            <a:lvl5pPr marL="5956183" indent="0">
              <a:buNone/>
              <a:defRPr sz="6500"/>
            </a:lvl5pPr>
            <a:lvl6pPr marL="7445229" indent="0">
              <a:buNone/>
              <a:defRPr sz="6500"/>
            </a:lvl6pPr>
            <a:lvl7pPr marL="8934275" indent="0">
              <a:buNone/>
              <a:defRPr sz="6500"/>
            </a:lvl7pPr>
            <a:lvl8pPr marL="10423322" indent="0">
              <a:buNone/>
              <a:defRPr sz="6500"/>
            </a:lvl8pPr>
            <a:lvl9pPr marL="11912368" indent="0">
              <a:buNone/>
              <a:defRPr sz="6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15028548"/>
            <a:ext cx="19751040" cy="2253613"/>
          </a:xfrm>
        </p:spPr>
        <p:txBody>
          <a:bodyPr/>
          <a:lstStyle>
            <a:lvl1pPr marL="0" indent="0">
              <a:buNone/>
              <a:defRPr sz="4500"/>
            </a:lvl1pPr>
            <a:lvl2pPr marL="1489046" indent="0">
              <a:buNone/>
              <a:defRPr sz="3800"/>
            </a:lvl2pPr>
            <a:lvl3pPr marL="2978092" indent="0">
              <a:buNone/>
              <a:defRPr sz="3300"/>
            </a:lvl3pPr>
            <a:lvl4pPr marL="4467137" indent="0">
              <a:buNone/>
              <a:defRPr sz="2900"/>
            </a:lvl4pPr>
            <a:lvl5pPr marL="5956183" indent="0">
              <a:buNone/>
              <a:defRPr sz="2900"/>
            </a:lvl5pPr>
            <a:lvl6pPr marL="7445229" indent="0">
              <a:buNone/>
              <a:defRPr sz="2900"/>
            </a:lvl6pPr>
            <a:lvl7pPr marL="8934275" indent="0">
              <a:buNone/>
              <a:defRPr sz="2900"/>
            </a:lvl7pPr>
            <a:lvl8pPr marL="10423322" indent="0">
              <a:buNone/>
              <a:defRPr sz="2900"/>
            </a:lvl8pPr>
            <a:lvl9pPr marL="11912368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721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768986"/>
            <a:ext cx="29626560" cy="3200400"/>
          </a:xfrm>
          <a:prstGeom prst="rect">
            <a:avLst/>
          </a:prstGeom>
        </p:spPr>
        <p:txBody>
          <a:bodyPr vert="horz" lIns="297809" tIns="148904" rIns="297809" bIns="14890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4480561"/>
            <a:ext cx="29626560" cy="12672696"/>
          </a:xfrm>
          <a:prstGeom prst="rect">
            <a:avLst/>
          </a:prstGeom>
        </p:spPr>
        <p:txBody>
          <a:bodyPr vert="horz" lIns="297809" tIns="148904" rIns="297809" bIns="14890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17797782"/>
            <a:ext cx="7680960" cy="1022350"/>
          </a:xfrm>
          <a:prstGeom prst="rect">
            <a:avLst/>
          </a:prstGeom>
        </p:spPr>
        <p:txBody>
          <a:bodyPr vert="horz" lIns="297809" tIns="148904" rIns="297809" bIns="148904" rtlCol="0" anchor="ctr"/>
          <a:lstStyle>
            <a:lvl1pPr algn="l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F98294-6BFE-FD4A-AB50-F5933E3C84A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17797782"/>
            <a:ext cx="10424160" cy="1022350"/>
          </a:xfrm>
          <a:prstGeom prst="rect">
            <a:avLst/>
          </a:prstGeom>
        </p:spPr>
        <p:txBody>
          <a:bodyPr vert="horz" lIns="297809" tIns="148904" rIns="297809" bIns="148904" rtlCol="0" anchor="ctr"/>
          <a:lstStyle>
            <a:lvl1pPr algn="ct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17797782"/>
            <a:ext cx="7680960" cy="1022350"/>
          </a:xfrm>
          <a:prstGeom prst="rect">
            <a:avLst/>
          </a:prstGeom>
        </p:spPr>
        <p:txBody>
          <a:bodyPr vert="horz" lIns="297809" tIns="148904" rIns="297809" bIns="148904" rtlCol="0" anchor="ctr"/>
          <a:lstStyle>
            <a:lvl1pPr algn="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280A7-2DEF-3742-B5F5-2EBC12008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95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89046" rtl="0" eaLnBrk="1" latinLnBrk="0" hangingPunct="1">
        <a:spcBef>
          <a:spcPct val="0"/>
        </a:spcBef>
        <a:buNone/>
        <a:defRPr sz="14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16784" indent="-1116784" algn="l" defTabSz="1489046" rtl="0" eaLnBrk="1" latinLnBrk="0" hangingPunct="1">
        <a:spcBef>
          <a:spcPct val="20000"/>
        </a:spcBef>
        <a:buFont typeface="Arial"/>
        <a:buChar char="•"/>
        <a:defRPr sz="10400" kern="1200">
          <a:solidFill>
            <a:schemeClr val="tx1"/>
          </a:solidFill>
          <a:latin typeface="+mn-lt"/>
          <a:ea typeface="+mn-ea"/>
          <a:cs typeface="+mn-cs"/>
        </a:defRPr>
      </a:lvl1pPr>
      <a:lvl2pPr marL="2419700" indent="-930654" algn="l" defTabSz="1489046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2pPr>
      <a:lvl3pPr marL="3722614" indent="-744523" algn="l" defTabSz="1489046" rtl="0" eaLnBrk="1" latinLnBrk="0" hangingPunct="1">
        <a:spcBef>
          <a:spcPct val="20000"/>
        </a:spcBef>
        <a:buFont typeface="Arial"/>
        <a:buChar char="•"/>
        <a:defRPr sz="7800" kern="1200">
          <a:solidFill>
            <a:schemeClr val="tx1"/>
          </a:solidFill>
          <a:latin typeface="+mn-lt"/>
          <a:ea typeface="+mn-ea"/>
          <a:cs typeface="+mn-cs"/>
        </a:defRPr>
      </a:lvl3pPr>
      <a:lvl4pPr marL="5211660" indent="-744523" algn="l" defTabSz="1489046" rtl="0" eaLnBrk="1" latinLnBrk="0" hangingPunct="1">
        <a:spcBef>
          <a:spcPct val="20000"/>
        </a:spcBef>
        <a:buFont typeface="Arial"/>
        <a:buChar char="–"/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700706" indent="-744523" algn="l" defTabSz="1489046" rtl="0" eaLnBrk="1" latinLnBrk="0" hangingPunct="1">
        <a:spcBef>
          <a:spcPct val="20000"/>
        </a:spcBef>
        <a:buFont typeface="Arial"/>
        <a:buChar char="»"/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189752" indent="-744523" algn="l" defTabSz="1489046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678799" indent="-744523" algn="l" defTabSz="1489046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167845" indent="-744523" algn="l" defTabSz="1489046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656890" indent="-744523" algn="l" defTabSz="1489046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89046" rtl="0" eaLnBrk="1" latinLnBrk="0" hangingPunct="1">
        <a:defRPr sz="5900" kern="1200">
          <a:solidFill>
            <a:schemeClr val="tx1"/>
          </a:solidFill>
          <a:latin typeface="+mn-lt"/>
          <a:ea typeface="+mn-ea"/>
          <a:cs typeface="+mn-cs"/>
        </a:defRPr>
      </a:lvl1pPr>
      <a:lvl2pPr marL="1489046" algn="l" defTabSz="1489046" rtl="0" eaLnBrk="1" latinLnBrk="0" hangingPunct="1">
        <a:defRPr sz="5900" kern="1200">
          <a:solidFill>
            <a:schemeClr val="tx1"/>
          </a:solidFill>
          <a:latin typeface="+mn-lt"/>
          <a:ea typeface="+mn-ea"/>
          <a:cs typeface="+mn-cs"/>
        </a:defRPr>
      </a:lvl2pPr>
      <a:lvl3pPr marL="2978092" algn="l" defTabSz="1489046" rtl="0" eaLnBrk="1" latinLnBrk="0" hangingPunct="1">
        <a:defRPr sz="5900" kern="1200">
          <a:solidFill>
            <a:schemeClr val="tx1"/>
          </a:solidFill>
          <a:latin typeface="+mn-lt"/>
          <a:ea typeface="+mn-ea"/>
          <a:cs typeface="+mn-cs"/>
        </a:defRPr>
      </a:lvl3pPr>
      <a:lvl4pPr marL="4467137" algn="l" defTabSz="1489046" rtl="0" eaLnBrk="1" latinLnBrk="0" hangingPunct="1">
        <a:defRPr sz="5900" kern="1200">
          <a:solidFill>
            <a:schemeClr val="tx1"/>
          </a:solidFill>
          <a:latin typeface="+mn-lt"/>
          <a:ea typeface="+mn-ea"/>
          <a:cs typeface="+mn-cs"/>
        </a:defRPr>
      </a:lvl4pPr>
      <a:lvl5pPr marL="5956183" algn="l" defTabSz="1489046" rtl="0" eaLnBrk="1" latinLnBrk="0" hangingPunct="1">
        <a:defRPr sz="5900" kern="1200">
          <a:solidFill>
            <a:schemeClr val="tx1"/>
          </a:solidFill>
          <a:latin typeface="+mn-lt"/>
          <a:ea typeface="+mn-ea"/>
          <a:cs typeface="+mn-cs"/>
        </a:defRPr>
      </a:lvl5pPr>
      <a:lvl6pPr marL="7445229" algn="l" defTabSz="1489046" rtl="0" eaLnBrk="1" latinLnBrk="0" hangingPunct="1">
        <a:defRPr sz="5900" kern="1200">
          <a:solidFill>
            <a:schemeClr val="tx1"/>
          </a:solidFill>
          <a:latin typeface="+mn-lt"/>
          <a:ea typeface="+mn-ea"/>
          <a:cs typeface="+mn-cs"/>
        </a:defRPr>
      </a:lvl6pPr>
      <a:lvl7pPr marL="8934275" algn="l" defTabSz="1489046" rtl="0" eaLnBrk="1" latinLnBrk="0" hangingPunct="1">
        <a:defRPr sz="5900" kern="1200">
          <a:solidFill>
            <a:schemeClr val="tx1"/>
          </a:solidFill>
          <a:latin typeface="+mn-lt"/>
          <a:ea typeface="+mn-ea"/>
          <a:cs typeface="+mn-cs"/>
        </a:defRPr>
      </a:lvl7pPr>
      <a:lvl8pPr marL="10423322" algn="l" defTabSz="1489046" rtl="0" eaLnBrk="1" latinLnBrk="0" hangingPunct="1">
        <a:defRPr sz="5900" kern="1200">
          <a:solidFill>
            <a:schemeClr val="tx1"/>
          </a:solidFill>
          <a:latin typeface="+mn-lt"/>
          <a:ea typeface="+mn-ea"/>
          <a:cs typeface="+mn-cs"/>
        </a:defRPr>
      </a:lvl8pPr>
      <a:lvl9pPr marL="11912368" algn="l" defTabSz="1489046" rtl="0" eaLnBrk="1" latinLnBrk="0" hangingPunct="1">
        <a:defRPr sz="5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hyperlink" Target="https://doi.org/10.1083/jcb.200406019" TargetMode="External"/><Relationship Id="rId20" Type="http://schemas.openxmlformats.org/officeDocument/2006/relationships/image" Target="../media/image11.tif"/><Relationship Id="rId21" Type="http://schemas.openxmlformats.org/officeDocument/2006/relationships/image" Target="../media/image12.png"/><Relationship Id="rId22" Type="http://schemas.openxmlformats.org/officeDocument/2006/relationships/image" Target="../media/image13.tif"/><Relationship Id="rId23" Type="http://schemas.openxmlformats.org/officeDocument/2006/relationships/image" Target="../media/image14.png"/><Relationship Id="rId24" Type="http://schemas.openxmlformats.org/officeDocument/2006/relationships/image" Target="../media/image15.png"/><Relationship Id="rId25" Type="http://schemas.openxmlformats.org/officeDocument/2006/relationships/image" Target="../media/image16.png"/><Relationship Id="rId26" Type="http://schemas.openxmlformats.org/officeDocument/2006/relationships/image" Target="../media/image17.png"/><Relationship Id="rId27" Type="http://schemas.openxmlformats.org/officeDocument/2006/relationships/image" Target="../media/image18.png"/><Relationship Id="rId10" Type="http://schemas.openxmlformats.org/officeDocument/2006/relationships/hyperlink" Target="https://doi.org/10.1038/s41592-018-0195-8" TargetMode="External"/><Relationship Id="rId11" Type="http://schemas.openxmlformats.org/officeDocument/2006/relationships/hyperlink" Target="https://ori.hhs.gov/education/products/RIandImages/default.html" TargetMode="External"/><Relationship Id="rId12" Type="http://schemas.openxmlformats.org/officeDocument/2006/relationships/hyperlink" Target="http://www.aje.com/en/arc/avoiding-image-fraud-7-rules-editing-images/" TargetMode="External"/><Relationship Id="rId13" Type="http://schemas.openxmlformats.org/officeDocument/2006/relationships/image" Target="../media/image4.jpg"/><Relationship Id="rId14" Type="http://schemas.openxmlformats.org/officeDocument/2006/relationships/image" Target="../media/image5.jpg"/><Relationship Id="rId15" Type="http://schemas.openxmlformats.org/officeDocument/2006/relationships/image" Target="../media/image6.png"/><Relationship Id="rId16" Type="http://schemas.openxmlformats.org/officeDocument/2006/relationships/image" Target="../media/image7.tiff"/><Relationship Id="rId17" Type="http://schemas.openxmlformats.org/officeDocument/2006/relationships/image" Target="../media/image8.tif"/><Relationship Id="rId18" Type="http://schemas.openxmlformats.org/officeDocument/2006/relationships/image" Target="../media/image9.tif"/><Relationship Id="rId19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hyperlink" Target="https://zenodo.org/" TargetMode="External"/><Relationship Id="rId7" Type="http://schemas.openxmlformats.org/officeDocument/2006/relationships/hyperlink" Target="https://figshare.com/" TargetMode="External"/><Relationship Id="rId8" Type="http://schemas.openxmlformats.org/officeDocument/2006/relationships/hyperlink" Target="https://doi.org/10.1007/s11948-010-9201-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28600"/>
            <a:ext cx="32288153" cy="2367677"/>
          </a:xfrm>
        </p:spPr>
        <p:txBody>
          <a:bodyPr>
            <a:noAutofit/>
          </a:bodyPr>
          <a:lstStyle/>
          <a:p>
            <a:pPr algn="l"/>
            <a:r>
              <a:rPr lang="en-US" sz="6500" dirty="0" smtClean="0">
                <a:solidFill>
                  <a:srgbClr val="68AB85"/>
                </a:solidFill>
                <a:latin typeface="Calibri" charset="0"/>
                <a:ea typeface="Calibri" charset="0"/>
                <a:cs typeface="Calibri" charset="0"/>
              </a:rPr>
              <a:t>Reproducible presentation of images</a:t>
            </a:r>
            <a:r>
              <a:rPr lang="en-US" sz="8000" dirty="0">
                <a:solidFill>
                  <a:srgbClr val="66C390"/>
                </a:solidFill>
                <a:latin typeface="Calibri Light" charset="0"/>
                <a:cs typeface="Calibri Light" charset="0"/>
              </a:rPr>
              <a:t/>
            </a:r>
            <a:br>
              <a:rPr lang="en-US" sz="8000" dirty="0">
                <a:solidFill>
                  <a:srgbClr val="66C390"/>
                </a:solidFill>
                <a:latin typeface="Calibri Light" charset="0"/>
                <a:cs typeface="Calibri Light" charset="0"/>
              </a:rPr>
            </a:br>
            <a:r>
              <a:rPr lang="en-US" sz="3600" b="1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Author</a:t>
            </a:r>
            <a:r>
              <a:rPr lang="en-US" sz="3600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 Helena Jambor, TU Dresden/Germany</a:t>
            </a: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, Tuan Tran, </a:t>
            </a:r>
            <a:r>
              <a:rPr lang="mr-IN" sz="36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…</a:t>
            </a: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.. </a:t>
            </a:r>
            <a:r>
              <a:rPr lang="en-US" sz="3600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sz="3600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sz="3600" b="1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Presenter</a:t>
            </a:r>
            <a:r>
              <a:rPr lang="en-US" sz="3600" b="1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3600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P</a:t>
            </a:r>
            <a:r>
              <a:rPr lang="en-US" sz="3600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resenter name, affiliation here </a:t>
            </a:r>
            <a:endParaRPr lang="en-US" sz="2800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143000" y="2896195"/>
            <a:ext cx="10134600" cy="1218605"/>
          </a:xfrm>
          <a:prstGeom prst="rect">
            <a:avLst/>
          </a:prstGeom>
          <a:solidFill>
            <a:srgbClr val="66C390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Why is reproducibility important for image data?</a:t>
            </a:r>
          </a:p>
          <a:p>
            <a:r>
              <a:rPr lang="en-US" sz="3000" b="1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Digital images are just data and therefore easily manipulated.</a:t>
            </a:r>
          </a:p>
          <a:p>
            <a:endParaRPr lang="en-US" sz="3000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sz="3000" dirty="0" smtClean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143000" y="4267200"/>
            <a:ext cx="10134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All digital images are just numbers </a:t>
            </a:r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and </a:t>
            </a:r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thus easy to changes. At </a:t>
            </a:r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increasing frequency, images are submitted for publications that have unintentional and intentional mistakes. It is currently estimated that 4% of published papers have problematic images (Bik, 2016). </a:t>
            </a:r>
            <a:endParaRPr lang="en-US" sz="2800" dirty="0" smtClean="0">
              <a:latin typeface="Calibri Light" charset="0"/>
              <a:ea typeface="+mj-ea"/>
              <a:cs typeface="Calibri Light" charset="0"/>
            </a:endParaRPr>
          </a:p>
          <a:p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Images are: </a:t>
            </a:r>
            <a:r>
              <a:rPr lang="en-US" sz="2800" dirty="0" smtClean="0">
                <a:latin typeface="Calibri Light" charset="0"/>
                <a:cs typeface="Calibri Light" charset="0"/>
              </a:rPr>
              <a:t>photographs</a:t>
            </a:r>
            <a:r>
              <a:rPr lang="en-US" sz="2800" dirty="0">
                <a:latin typeface="Calibri Light" charset="0"/>
                <a:cs typeface="Calibri Light" charset="0"/>
              </a:rPr>
              <a:t>, micrographs, EM images, </a:t>
            </a:r>
            <a:r>
              <a:rPr lang="en-US" sz="2800" dirty="0" smtClean="0">
                <a:latin typeface="Calibri Light" charset="0"/>
                <a:cs typeface="Calibri Light" charset="0"/>
              </a:rPr>
              <a:t>movies. </a:t>
            </a:r>
            <a:endParaRPr lang="en-US" sz="2800" dirty="0">
              <a:latin typeface="Calibri Light" charset="0"/>
              <a:cs typeface="Calibri Light" charset="0"/>
            </a:endParaRPr>
          </a:p>
          <a:p>
            <a:endParaRPr lang="en-US" sz="2800" dirty="0">
              <a:latin typeface="Calibri Light" charset="0"/>
              <a:ea typeface="+mj-ea"/>
              <a:cs typeface="Calibri Light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1149926" y="6858000"/>
            <a:ext cx="10127673" cy="1066800"/>
          </a:xfrm>
          <a:prstGeom prst="rect">
            <a:avLst/>
          </a:prstGeom>
          <a:solidFill>
            <a:srgbClr val="66C390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What are image manipulations and how can I avoid them?</a:t>
            </a:r>
          </a:p>
          <a:p>
            <a:r>
              <a:rPr lang="en-US" sz="3000" b="1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Easy steps to avoid image manipulations:</a:t>
            </a:r>
            <a:endParaRPr lang="en-US" sz="3000" b="1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1456269" y="12127622"/>
            <a:ext cx="54864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>
            <a:off x="1358543" y="9939158"/>
            <a:ext cx="1066800" cy="2362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31089600" y="-3200400"/>
            <a:ext cx="4621643" cy="2434858"/>
            <a:chOff x="27881120" y="-193963"/>
            <a:chExt cx="4621643" cy="243485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81120" y="-193963"/>
              <a:ext cx="2682008" cy="2434858"/>
            </a:xfrm>
            <a:prstGeom prst="ellipse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547" t="11458" b="14584"/>
            <a:stretch/>
          </p:blipFill>
          <p:spPr>
            <a:xfrm>
              <a:off x="30202908" y="-83126"/>
              <a:ext cx="2299855" cy="2308726"/>
            </a:xfrm>
            <a:prstGeom prst="rect">
              <a:avLst/>
            </a:prstGeom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45" t="22358" r="30392" b="23240"/>
          <a:stretch/>
        </p:blipFill>
        <p:spPr>
          <a:xfrm>
            <a:off x="27660600" y="375523"/>
            <a:ext cx="4114800" cy="2286001"/>
          </a:xfrm>
          <a:prstGeom prst="rect">
            <a:avLst/>
          </a:prstGeom>
        </p:spPr>
      </p:pic>
      <p:sp>
        <p:nvSpPr>
          <p:cNvPr id="231" name="TextBox 230"/>
          <p:cNvSpPr txBox="1"/>
          <p:nvPr/>
        </p:nvSpPr>
        <p:spPr>
          <a:xfrm>
            <a:off x="1143000" y="8077200"/>
            <a:ext cx="10134600" cy="9140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-457200" defTabSz="914400">
              <a:buFontTx/>
              <a:buAutoNum type="arabicPeriod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Keep raw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original and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only adjust copies.</a:t>
            </a:r>
          </a:p>
          <a:p>
            <a:pPr lvl="0" indent="-457200" defTabSz="914400">
              <a:buFontTx/>
              <a:buAutoNum type="arabicPeriod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lvl="0" indent="-457200" defTabSz="914400">
              <a:buFontTx/>
              <a:buAutoNum type="arabicPeriod"/>
              <a:defRPr/>
            </a:pPr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lvl="0" indent="-457200" defTabSz="914400">
              <a:buFontTx/>
              <a:buAutoNum type="arabicPeriod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Compare only images that are acquired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and processed identically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lvl="0" indent="-457200" defTabSz="914400">
              <a:buFontTx/>
              <a:buAutoNum type="arabicPeriod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Don</a:t>
            </a:r>
            <a:r>
              <a:rPr lang="mr-IN" sz="2800" dirty="0" smtClean="0">
                <a:latin typeface="Calibri" charset="0"/>
                <a:ea typeface="Calibri" charset="0"/>
                <a:cs typeface="Calibri" charset="0"/>
              </a:rPr>
              <a:t>’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t use </a:t>
            </a:r>
            <a:r>
              <a:rPr lang="en-US" sz="2800" dirty="0" err="1">
                <a:latin typeface="Calibri" charset="0"/>
                <a:ea typeface="Calibri" charset="0"/>
                <a:cs typeface="Calibri" charset="0"/>
              </a:rPr>
              <a:t>lossy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compression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to save images.</a:t>
            </a:r>
          </a:p>
          <a:p>
            <a:pPr lvl="0" indent="-457200" defTabSz="914400">
              <a:buFontTx/>
              <a:buAutoNum type="arabicPeriod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lvl="0" indent="-457200" defTabSz="914400">
              <a:buFontTx/>
              <a:buAutoNum type="arabicPeriod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lvl="0" indent="-457200" defTabSz="914400">
              <a:buFontTx/>
              <a:buAutoNum type="arabicPeriod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Report method of sample preparation, image acquisition, and image processing.</a:t>
            </a:r>
          </a:p>
          <a:p>
            <a:pPr lvl="0" defTabSz="914400"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</a:t>
            </a:r>
          </a:p>
          <a:p>
            <a:pPr marL="514350" lvl="0" indent="-514350" defTabSz="914400">
              <a:buFont typeface="+mj-lt"/>
              <a:buAutoNum type="arabicPeriod" startAt="5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Acceptable manipulations: </a:t>
            </a:r>
          </a:p>
          <a:p>
            <a:pPr marL="457200" lvl="0" indent="-457200" defTabSz="914400">
              <a:buFont typeface="Arial" charset="0"/>
              <a:buChar char="•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Linear adjustment of brightness/contrast  for entire image. </a:t>
            </a:r>
          </a:p>
          <a:p>
            <a:pPr marL="457200" lvl="0" indent="-457200" defTabSz="914400">
              <a:buFont typeface="Arial" charset="0"/>
              <a:buChar char="•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Cropping to a region of interest (ROI)</a:t>
            </a:r>
          </a:p>
          <a:p>
            <a:pPr marL="457200" lvl="0" indent="-457200" defTabSz="914400">
              <a:buFont typeface="Arial" charset="0"/>
              <a:buChar char="•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ClrTx/>
              <a:buSzTx/>
              <a:buFont typeface="+mj-lt"/>
              <a:buAutoNum type="arabicPeriod" startAt="6"/>
              <a:defRPr/>
            </a:pP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Be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careful: software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filters that improve image quality and nonlinear adjustments, e.g. gamma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settings</a:t>
            </a: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ClrTx/>
              <a:buSzTx/>
              <a:buFont typeface="+mj-lt"/>
              <a:buAutoNum type="arabicPeriod" startAt="6"/>
              <a:defRPr/>
            </a:pPr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ClrTx/>
              <a:buSzTx/>
              <a:buFont typeface="+mj-lt"/>
              <a:buAutoNum type="arabicPeriod" startAt="6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Non-acceptable manipulation: </a:t>
            </a: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Specific features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in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images are enhanced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, obscured, moved, removed, or introduced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Combinations of multiple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images into one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!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1752600" y="10402669"/>
            <a:ext cx="7239000" cy="646331"/>
            <a:chOff x="1752600" y="9525000"/>
            <a:chExt cx="7239000" cy="646331"/>
          </a:xfrm>
        </p:grpSpPr>
        <p:sp>
          <p:nvSpPr>
            <p:cNvPr id="233" name="TextBox 232"/>
            <p:cNvSpPr txBox="1"/>
            <p:nvPr/>
          </p:nvSpPr>
          <p:spPr>
            <a:xfrm>
              <a:off x="1752600" y="9601200"/>
              <a:ext cx="643210" cy="55399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dirty="0" smtClean="0">
                  <a:solidFill>
                    <a:srgbClr val="66C390"/>
                  </a:solidFill>
                  <a:latin typeface="Zapf Dingbats"/>
                  <a:ea typeface="Zapf Dingbats"/>
                  <a:cs typeface="Zapf Dingbats"/>
                  <a:sym typeface="Zapf Dingbats"/>
                </a:rPr>
                <a:t>✔</a:t>
              </a:r>
              <a:endParaRPr lang="en-US" sz="3000" dirty="0">
                <a:solidFill>
                  <a:srgbClr val="66C390"/>
                </a:solidFill>
                <a:latin typeface="Calibri Light" charset="0"/>
                <a:cs typeface="Calibri Light" charset="0"/>
              </a:endParaRPr>
            </a:p>
          </p:txBody>
        </p:sp>
        <p:sp>
          <p:nvSpPr>
            <p:cNvPr id="235" name="TextBox 234"/>
            <p:cNvSpPr txBox="1"/>
            <p:nvPr/>
          </p:nvSpPr>
          <p:spPr>
            <a:xfrm>
              <a:off x="5486400" y="9601200"/>
              <a:ext cx="70325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dirty="0" smtClean="0">
                  <a:solidFill>
                    <a:srgbClr val="800000"/>
                  </a:solidFill>
                  <a:latin typeface="Zapf Dingbats"/>
                  <a:ea typeface="Zapf Dingbats"/>
                  <a:cs typeface="Zapf Dingbats"/>
                  <a:sym typeface="Zapf Dingbats"/>
                </a:rPr>
                <a:t>✗</a:t>
              </a:r>
              <a:endParaRPr lang="en-US" sz="3000" dirty="0">
                <a:solidFill>
                  <a:srgbClr val="800000"/>
                </a:solidFill>
                <a:latin typeface="Calibri Light" charset="0"/>
                <a:cs typeface="Calibri Light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62200" y="9525000"/>
              <a:ext cx="281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/>
                <a:t>.</a:t>
              </a:r>
              <a:r>
                <a:rPr lang="en-US" sz="3600" dirty="0" err="1" smtClean="0"/>
                <a:t>png</a:t>
              </a:r>
              <a:r>
                <a:rPr lang="en-US" sz="3600" dirty="0" smtClean="0"/>
                <a:t> .tiff .</a:t>
              </a:r>
              <a:r>
                <a:rPr lang="en-US" sz="3600" dirty="0" err="1" smtClean="0"/>
                <a:t>ome</a:t>
              </a:r>
              <a:endParaRPr lang="en-US" sz="3600" dirty="0"/>
            </a:p>
          </p:txBody>
        </p:sp>
        <p:sp>
          <p:nvSpPr>
            <p:cNvPr id="283" name="TextBox 282"/>
            <p:cNvSpPr txBox="1"/>
            <p:nvPr/>
          </p:nvSpPr>
          <p:spPr>
            <a:xfrm>
              <a:off x="6248400" y="9525000"/>
              <a:ext cx="2743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/>
                <a:t>.pdf .jpg .</a:t>
              </a:r>
              <a:r>
                <a:rPr lang="en-US" sz="3600" dirty="0" err="1" smtClean="0"/>
                <a:t>ppt</a:t>
              </a:r>
              <a:endParaRPr lang="en-US" sz="36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848600" y="8077200"/>
            <a:ext cx="2773090" cy="1297275"/>
            <a:chOff x="11400110" y="8382000"/>
            <a:chExt cx="3746406" cy="1752600"/>
          </a:xfrm>
        </p:grpSpPr>
        <p:sp>
          <p:nvSpPr>
            <p:cNvPr id="15" name="Rectangle 14"/>
            <p:cNvSpPr/>
            <p:nvPr/>
          </p:nvSpPr>
          <p:spPr>
            <a:xfrm>
              <a:off x="11963400" y="8686800"/>
              <a:ext cx="609600" cy="8382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/>
            <p:cNvSpPr/>
            <p:nvPr/>
          </p:nvSpPr>
          <p:spPr>
            <a:xfrm>
              <a:off x="11658600" y="8991600"/>
              <a:ext cx="609600" cy="8382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/>
            <p:cNvSpPr/>
            <p:nvPr/>
          </p:nvSpPr>
          <p:spPr>
            <a:xfrm>
              <a:off x="12954000" y="8458200"/>
              <a:ext cx="838200" cy="304800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ight Arrow 291"/>
            <p:cNvSpPr/>
            <p:nvPr/>
          </p:nvSpPr>
          <p:spPr>
            <a:xfrm>
              <a:off x="12954000" y="9677400"/>
              <a:ext cx="838200" cy="304800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14020800" y="8382000"/>
              <a:ext cx="609600" cy="838200"/>
              <a:chOff x="14020800" y="8382000"/>
              <a:chExt cx="609600" cy="838200"/>
            </a:xfrm>
          </p:grpSpPr>
          <p:sp>
            <p:nvSpPr>
              <p:cNvPr id="302" name="Rectangle 301"/>
              <p:cNvSpPr/>
              <p:nvPr/>
            </p:nvSpPr>
            <p:spPr>
              <a:xfrm>
                <a:off x="14020800" y="8382000"/>
                <a:ext cx="609600" cy="8382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3" name="Rectangle 302"/>
              <p:cNvSpPr/>
              <p:nvPr/>
            </p:nvSpPr>
            <p:spPr>
              <a:xfrm>
                <a:off x="14173200" y="8534400"/>
                <a:ext cx="304800" cy="5334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14020800" y="9161284"/>
              <a:ext cx="1125716" cy="973316"/>
              <a:chOff x="14020800" y="9313684"/>
              <a:chExt cx="1125716" cy="973316"/>
            </a:xfrm>
          </p:grpSpPr>
          <p:sp>
            <p:nvSpPr>
              <p:cNvPr id="304" name="Rectangle 303"/>
              <p:cNvSpPr/>
              <p:nvPr/>
            </p:nvSpPr>
            <p:spPr>
              <a:xfrm>
                <a:off x="14020800" y="9525000"/>
                <a:ext cx="762000" cy="762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Rectangle 304"/>
              <p:cNvSpPr/>
              <p:nvPr/>
            </p:nvSpPr>
            <p:spPr>
              <a:xfrm rot="2997018">
                <a:off x="14689316" y="9313684"/>
                <a:ext cx="457200" cy="457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Rectangle 305"/>
              <p:cNvSpPr/>
              <p:nvPr/>
            </p:nvSpPr>
            <p:spPr>
              <a:xfrm>
                <a:off x="14173200" y="9601200"/>
                <a:ext cx="381000" cy="2286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Rectangle 306"/>
              <p:cNvSpPr/>
              <p:nvPr/>
            </p:nvSpPr>
            <p:spPr>
              <a:xfrm>
                <a:off x="14401800" y="9601200"/>
                <a:ext cx="76200" cy="182883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Curved Left Arrow 16"/>
            <p:cNvSpPr/>
            <p:nvPr/>
          </p:nvSpPr>
          <p:spPr>
            <a:xfrm rot="14276103">
              <a:off x="11617486" y="8220507"/>
              <a:ext cx="333922" cy="768674"/>
            </a:xfrm>
            <a:prstGeom prst="curvedLef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08" name="Rectangle 307"/>
          <p:cNvSpPr/>
          <p:nvPr/>
        </p:nvSpPr>
        <p:spPr>
          <a:xfrm>
            <a:off x="11365923" y="2896195"/>
            <a:ext cx="10134600" cy="1447800"/>
          </a:xfrm>
          <a:prstGeom prst="rect">
            <a:avLst/>
          </a:prstGeom>
          <a:solidFill>
            <a:srgbClr val="66C390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Why do I need to bother about image legibility?</a:t>
            </a:r>
          </a:p>
          <a:p>
            <a:r>
              <a:rPr lang="en-US" sz="3000" b="1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Images </a:t>
            </a:r>
            <a:r>
              <a:rPr lang="en-US" sz="3000" b="1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must be universally understandable to all audiences, now and in future. </a:t>
            </a:r>
            <a:endParaRPr lang="en-US" sz="3000" b="1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9" name="Rectangle 308"/>
          <p:cNvSpPr/>
          <p:nvPr/>
        </p:nvSpPr>
        <p:spPr>
          <a:xfrm>
            <a:off x="21640800" y="2896195"/>
            <a:ext cx="10134600" cy="1602000"/>
          </a:xfrm>
          <a:prstGeom prst="rect">
            <a:avLst/>
          </a:prstGeom>
          <a:solidFill>
            <a:srgbClr val="66C390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What do I need to consider when doing quantitative imaging? </a:t>
            </a:r>
          </a:p>
          <a:p>
            <a:r>
              <a:rPr lang="en-US" sz="3000" b="1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Images that are analyzed quantitatively need special care during the acquisition process. </a:t>
            </a:r>
            <a:endParaRPr lang="en-US" sz="3000" dirty="0">
              <a:latin typeface="Calibri" charset="0"/>
              <a:ea typeface="Calibri" charset="0"/>
              <a:cs typeface="Calibri" charset="0"/>
            </a:endParaRPr>
          </a:p>
          <a:p>
            <a:endParaRPr lang="en-US" sz="3000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sz="3000" dirty="0" smtClean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0" name="TextBox 309"/>
          <p:cNvSpPr txBox="1"/>
          <p:nvPr/>
        </p:nvSpPr>
        <p:spPr>
          <a:xfrm>
            <a:off x="11365923" y="4420195"/>
            <a:ext cx="10134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Image reproducibility </a:t>
            </a:r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means </a:t>
            </a:r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that all audiences </a:t>
            </a:r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can understand and potentially replicate the image. Audiences </a:t>
            </a:r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include scientists around the globe, across </a:t>
            </a:r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disciplines, the public, </a:t>
            </a:r>
            <a:r>
              <a:rPr lang="en-US" sz="2800" dirty="0" smtClean="0">
                <a:latin typeface="Calibri Light" charset="0"/>
                <a:ea typeface="+mj-ea"/>
                <a:cs typeface="Calibri Light" charset="0"/>
              </a:rPr>
              <a:t>and future readers. </a:t>
            </a:r>
            <a:endParaRPr lang="en-US" sz="2800" dirty="0">
              <a:latin typeface="Calibri Light" charset="0"/>
              <a:ea typeface="+mj-ea"/>
              <a:cs typeface="Calibri Light" charset="0"/>
            </a:endParaRPr>
          </a:p>
        </p:txBody>
      </p:sp>
      <p:sp>
        <p:nvSpPr>
          <p:cNvPr id="312" name="Rectangle 311"/>
          <p:cNvSpPr/>
          <p:nvPr/>
        </p:nvSpPr>
        <p:spPr>
          <a:xfrm>
            <a:off x="11353800" y="5904964"/>
            <a:ext cx="10127673" cy="1066800"/>
          </a:xfrm>
          <a:prstGeom prst="rect">
            <a:avLst/>
          </a:prstGeom>
          <a:solidFill>
            <a:srgbClr val="66C390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How can I prepare legible images? </a:t>
            </a:r>
          </a:p>
          <a:p>
            <a:r>
              <a:rPr lang="en-US" sz="3000" b="1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Steps towards legible images:</a:t>
            </a:r>
            <a:endParaRPr lang="en-US" sz="3000" b="1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3" name="TextBox 312"/>
          <p:cNvSpPr txBox="1"/>
          <p:nvPr/>
        </p:nvSpPr>
        <p:spPr>
          <a:xfrm>
            <a:off x="11355037" y="7124164"/>
            <a:ext cx="10134600" cy="10864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-457200" defTabSz="914400">
              <a:buFontTx/>
              <a:buAutoNum type="arabicPeriod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Choose magnification</a:t>
            </a:r>
          </a:p>
          <a:p>
            <a:pPr lvl="0" defTabSz="914400"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The magnification of images must fit your research question. All parts of the images that answer this question need to be visible. </a:t>
            </a:r>
          </a:p>
          <a:p>
            <a:pPr lvl="0" indent="-457200" defTabSz="914400">
              <a:buFontTx/>
              <a:buAutoNum type="arabicPeriod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lvl="0" indent="-457200" defTabSz="914400">
              <a:buFontTx/>
              <a:buAutoNum type="arabicPeriod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marL="1031846" lvl="1" defTabSz="914400">
              <a:defRPr/>
            </a:pP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    </a:t>
            </a: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Focus on tissue                  Focus on cells        Focus on subcellular </a:t>
            </a:r>
          </a:p>
          <a:p>
            <a:pPr marL="57150" lvl="0" indent="-514350" defTabSz="914400">
              <a:buFont typeface="+mj-lt"/>
              <a:buAutoNum type="arabicPeriod" startAt="2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Decide whether to use color</a:t>
            </a:r>
          </a:p>
          <a:p>
            <a:pPr lvl="0" defTabSz="914400"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Color can convey information, focus attention, or help distinguish. If none of these apply: do not use color. Also, greyscale has much better contrast than multiple colors. Choose wisely! </a:t>
            </a:r>
          </a:p>
          <a:p>
            <a:pPr marL="57150" lvl="0" indent="-514350" defTabSz="914400">
              <a:buFont typeface="+mj-lt"/>
              <a:buAutoNum type="arabicPeriod" startAt="2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" lvl="0" indent="-514350" defTabSz="914400">
              <a:buFont typeface="+mj-lt"/>
              <a:buAutoNum type="arabicPeriod" startAt="2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" lvl="0" indent="-514350" defTabSz="914400">
              <a:buFont typeface="+mj-lt"/>
              <a:buAutoNum type="arabicPeriod" startAt="2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" lvl="0" indent="-514350" defTabSz="914400">
              <a:buFont typeface="+mj-lt"/>
              <a:buAutoNum type="arabicPeriod" startAt="3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Make colors accessible to everybody</a:t>
            </a:r>
          </a:p>
          <a:p>
            <a:pPr fontAlgn="t"/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Some people are color-blind, some people can’t distinguish similar shades. </a:t>
            </a:r>
          </a:p>
          <a:p>
            <a:pPr fontAlgn="t"/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marL="57150" lvl="0" indent="-514350" defTabSz="914400">
              <a:buFont typeface="+mj-lt"/>
              <a:buAutoNum type="arabicPeriod" startAt="2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" lvl="0" indent="-514350" defTabSz="914400">
              <a:buFont typeface="+mj-lt"/>
              <a:buAutoNum type="arabicPeriod" startAt="2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" lvl="0" indent="-514350" defTabSz="914400">
              <a:buFont typeface="+mj-lt"/>
              <a:buAutoNum type="arabicPeriod" startAt="2"/>
              <a:defRPr/>
            </a:pPr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marL="57150" lvl="0" indent="-514350" defTabSz="914400">
              <a:buFont typeface="+mj-lt"/>
              <a:buAutoNum type="arabicPeriod" startAt="2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" lvl="0" indent="-514350" defTabSz="914400">
              <a:buFont typeface="+mj-lt"/>
              <a:buAutoNum type="arabicPeriod" startAt="2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" lvl="0" indent="-514350" defTabSz="914400">
              <a:buFont typeface="+mj-lt"/>
              <a:buAutoNum type="arabicPeriod" startAt="4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Add labels for key features if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necessary</a:t>
            </a: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" lvl="0" indent="-514350" defTabSz="914400">
              <a:buFont typeface="+mj-lt"/>
              <a:buAutoNum type="arabicPeriod" startAt="2"/>
              <a:defRPr/>
            </a:pP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" lvl="0" indent="-514350" defTabSz="914400">
              <a:buFont typeface="+mj-lt"/>
              <a:buAutoNum type="arabicPeriod" startAt="5"/>
              <a:defRPr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Add title and scale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information</a:t>
            </a:r>
            <a:endParaRPr lang="en-US" sz="2800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4" name="Rectangle 313"/>
          <p:cNvSpPr/>
          <p:nvPr/>
        </p:nvSpPr>
        <p:spPr>
          <a:xfrm>
            <a:off x="21640800" y="7087195"/>
            <a:ext cx="10134600" cy="762000"/>
          </a:xfrm>
          <a:prstGeom prst="rect">
            <a:avLst/>
          </a:prstGeom>
          <a:solidFill>
            <a:srgbClr val="66C390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Which tools </a:t>
            </a:r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are available for image </a:t>
            </a:r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processing</a:t>
            </a:r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?</a:t>
            </a:r>
            <a:endParaRPr lang="en-US" sz="3000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sz="3000" dirty="0" smtClean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5" name="Rectangle 314"/>
          <p:cNvSpPr/>
          <p:nvPr/>
        </p:nvSpPr>
        <p:spPr>
          <a:xfrm>
            <a:off x="21662571" y="9505414"/>
            <a:ext cx="10134600" cy="762000"/>
          </a:xfrm>
          <a:prstGeom prst="rect">
            <a:avLst/>
          </a:prstGeom>
          <a:solidFill>
            <a:srgbClr val="66C390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Image repositories: clouds and public databases</a:t>
            </a:r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3000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sz="3000" dirty="0" smtClean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6" name="TextBox 315"/>
          <p:cNvSpPr txBox="1"/>
          <p:nvPr/>
        </p:nvSpPr>
        <p:spPr>
          <a:xfrm>
            <a:off x="21640800" y="10267414"/>
            <a:ext cx="101346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 Light" charset="0"/>
                <a:ea typeface="+mj-ea"/>
                <a:cs typeface="Calibri Light" charset="0"/>
              </a:rPr>
              <a:t>Images in papers are compressed and can’t be re-analyzed quantitatively. To permit a later reuse, e.g. with improved software, store the </a:t>
            </a:r>
            <a:r>
              <a:rPr lang="en-US" sz="2400" u="sng" dirty="0" smtClean="0">
                <a:latin typeface="Calibri Light" charset="0"/>
                <a:ea typeface="+mj-ea"/>
                <a:cs typeface="Calibri Light" charset="0"/>
              </a:rPr>
              <a:t>raw</a:t>
            </a:r>
            <a:r>
              <a:rPr lang="en-US" sz="2400" dirty="0" smtClean="0">
                <a:latin typeface="Calibri Light" charset="0"/>
                <a:ea typeface="+mj-ea"/>
                <a:cs typeface="Calibri Light" charset="0"/>
              </a:rPr>
              <a:t> images in public databases. </a:t>
            </a:r>
            <a:r>
              <a:rPr lang="en-US" sz="1600" i="1" dirty="0" smtClean="0">
                <a:latin typeface="Calibri Light" charset="0"/>
                <a:ea typeface="+mj-ea"/>
                <a:cs typeface="Calibri Light" charset="0"/>
              </a:rPr>
              <a:t>(see also </a:t>
            </a:r>
            <a:r>
              <a:rPr lang="en-US" sz="1600" i="1" dirty="0" err="1" smtClean="0">
                <a:latin typeface="Calibri Light" charset="0"/>
                <a:ea typeface="+mj-ea"/>
                <a:cs typeface="Calibri Light" charset="0"/>
              </a:rPr>
              <a:t>Ellenberg</a:t>
            </a:r>
            <a:r>
              <a:rPr lang="en-US" sz="1600" i="1" dirty="0" smtClean="0">
                <a:latin typeface="Calibri Light" charset="0"/>
                <a:ea typeface="+mj-ea"/>
                <a:cs typeface="Calibri Light" charset="0"/>
              </a:rPr>
              <a:t> et al 2018)</a:t>
            </a:r>
            <a:endParaRPr lang="en-US" sz="2400" i="1" dirty="0" smtClean="0">
              <a:latin typeface="Calibri Light" charset="0"/>
              <a:ea typeface="+mj-ea"/>
              <a:cs typeface="Calibri Light" charset="0"/>
            </a:endParaRPr>
          </a:p>
          <a:p>
            <a:r>
              <a:rPr lang="en-US" sz="2400" dirty="0" smtClean="0">
                <a:latin typeface="Calibri Light" charset="0"/>
                <a:ea typeface="+mj-ea"/>
                <a:cs typeface="Calibri Light" charset="0"/>
              </a:rPr>
              <a:t>Store also information on: </a:t>
            </a:r>
            <a:r>
              <a:rPr lang="en-US" sz="2400" dirty="0" smtClean="0">
                <a:latin typeface="Calibri Light" charset="0"/>
                <a:ea typeface="+mj-ea"/>
                <a:cs typeface="Calibri Light" charset="0"/>
              </a:rPr>
              <a:t>sample type &amp; preparation method, basic annotation, acquisition method.</a:t>
            </a:r>
            <a:endParaRPr lang="en-US" sz="1800" dirty="0">
              <a:latin typeface="Calibri Light" charset="0"/>
              <a:ea typeface="+mj-ea"/>
              <a:cs typeface="Calibri Light" charset="0"/>
            </a:endParaRPr>
          </a:p>
          <a:p>
            <a:r>
              <a:rPr lang="en-US" sz="1800" b="1" dirty="0"/>
              <a:t>D</a:t>
            </a:r>
            <a:r>
              <a:rPr lang="en-US" sz="1800" b="1" dirty="0">
                <a:solidFill>
                  <a:schemeClr val="dk1"/>
                </a:solidFill>
                <a:sym typeface="Calibri"/>
              </a:rPr>
              <a:t>eposit your images</a:t>
            </a:r>
          </a:p>
          <a:p>
            <a:pPr marL="1824038" lvl="1">
              <a:buNone/>
            </a:pPr>
            <a:r>
              <a:rPr lang="en-US" sz="1800" dirty="0" smtClean="0">
                <a:hlinkClick r:id="rId6"/>
              </a:rPr>
              <a:t>https</a:t>
            </a:r>
            <a:r>
              <a:rPr lang="en-US" sz="1800" dirty="0">
                <a:hlinkClick r:id="rId6"/>
              </a:rPr>
              <a:t>://zenodo.org/</a:t>
            </a:r>
            <a:r>
              <a:rPr lang="en-US" sz="1800" dirty="0"/>
              <a:t>  </a:t>
            </a:r>
            <a:r>
              <a:rPr lang="en-US" sz="18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free online repositories that provides DOI. Upload limit 50GB per dataset. Supported by CERN, EU </a:t>
            </a:r>
          </a:p>
          <a:p>
            <a:pPr marL="1824038" lvl="1">
              <a:buNone/>
            </a:pPr>
            <a:r>
              <a:rPr lang="en-US" sz="1800" dirty="0">
                <a:hlinkClick r:id="rId7"/>
              </a:rPr>
              <a:t>https://figshare.com/</a:t>
            </a:r>
            <a:r>
              <a:rPr lang="en-US" sz="1800" dirty="0"/>
              <a:t> free online repository to store &amp; share data, provides DOI, upload limit: 5GB per file</a:t>
            </a:r>
            <a:r>
              <a:rPr lang="en-US" sz="1800" dirty="0" smtClean="0"/>
              <a:t>.</a:t>
            </a:r>
            <a:endParaRPr lang="en-US" sz="18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endParaRPr lang="en-US" sz="1800" dirty="0">
              <a:latin typeface="Calibri Light" charset="0"/>
              <a:ea typeface="+mj-ea"/>
              <a:cs typeface="Calibri Light" charset="0"/>
            </a:endParaRPr>
          </a:p>
        </p:txBody>
      </p:sp>
      <p:sp>
        <p:nvSpPr>
          <p:cNvPr id="317" name="Rectangle 316"/>
          <p:cNvSpPr/>
          <p:nvPr/>
        </p:nvSpPr>
        <p:spPr>
          <a:xfrm>
            <a:off x="21640800" y="13868400"/>
            <a:ext cx="10134600" cy="762000"/>
          </a:xfrm>
          <a:prstGeom prst="rect">
            <a:avLst/>
          </a:prstGeom>
          <a:solidFill>
            <a:srgbClr val="66C390">
              <a:alpha val="3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000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F</a:t>
            </a:r>
            <a:r>
              <a:rPr lang="en-US" sz="3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urther reading</a:t>
            </a:r>
            <a:endParaRPr lang="en-US" sz="3000" dirty="0">
              <a:latin typeface="Calibri" charset="0"/>
              <a:ea typeface="Calibri" charset="0"/>
              <a:cs typeface="Calibri" charset="0"/>
            </a:endParaRPr>
          </a:p>
          <a:p>
            <a:endParaRPr lang="en-US" sz="3000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sz="3000" dirty="0" smtClean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8" name="TextBox 317"/>
          <p:cNvSpPr txBox="1"/>
          <p:nvPr/>
        </p:nvSpPr>
        <p:spPr>
          <a:xfrm>
            <a:off x="21658729" y="14653498"/>
            <a:ext cx="10134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0" fontAlgn="base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 err="1">
                <a:latin typeface="Calibri Light" charset="0"/>
                <a:ea typeface="Calibri Light" charset="0"/>
                <a:cs typeface="Calibri Light" charset="0"/>
              </a:rPr>
              <a:t>Cromey</a:t>
            </a:r>
            <a:r>
              <a:rPr lang="en-US" sz="1600" dirty="0">
                <a:latin typeface="Calibri Light" charset="0"/>
                <a:ea typeface="Calibri Light" charset="0"/>
                <a:cs typeface="Calibri Light" charset="0"/>
              </a:rPr>
              <a:t>, D.W. 2010. </a:t>
            </a:r>
            <a:r>
              <a:rPr lang="en-US" sz="1600" dirty="0" err="1">
                <a:latin typeface="Calibri Light" charset="0"/>
                <a:ea typeface="Calibri Light" charset="0"/>
                <a:cs typeface="Calibri Light" charset="0"/>
              </a:rPr>
              <a:t>Sci</a:t>
            </a:r>
            <a:r>
              <a:rPr lang="en-US" sz="16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latin typeface="Calibri Light" charset="0"/>
                <a:ea typeface="Calibri Light" charset="0"/>
                <a:cs typeface="Calibri Light" charset="0"/>
              </a:rPr>
              <a:t>Eng</a:t>
            </a:r>
            <a:r>
              <a:rPr lang="en-US" sz="1600" dirty="0">
                <a:latin typeface="Calibri Light" charset="0"/>
                <a:ea typeface="Calibri Light" charset="0"/>
                <a:cs typeface="Calibri Light" charset="0"/>
              </a:rPr>
              <a:t> Ethics. Avoiding twisted pixels: ethical guidelines for the appropriate use and manipulation of scientific digital 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images, </a:t>
            </a:r>
            <a:r>
              <a:rPr lang="mr-IN" sz="1600" dirty="0" smtClean="0">
                <a:latin typeface="Calibri Light" charset="0"/>
                <a:ea typeface="Calibri Light" charset="0"/>
                <a:cs typeface="Calibri Light" charset="0"/>
                <a:hlinkClick r:id="rId8"/>
              </a:rPr>
              <a:t>doi.org/10.1007/s11948-010-9201-y</a:t>
            </a:r>
            <a:endParaRPr lang="en-US" sz="16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0" lvl="1" indent="0" fontAlgn="base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 err="1">
                <a:latin typeface="Calibri Light" charset="0"/>
                <a:ea typeface="Calibri Light" charset="0"/>
                <a:cs typeface="Calibri Light" charset="0"/>
              </a:rPr>
              <a:t>Rossner</a:t>
            </a:r>
            <a:r>
              <a:rPr lang="en-US" sz="1600" dirty="0">
                <a:latin typeface="Calibri Light" charset="0"/>
                <a:ea typeface="Calibri Light" charset="0"/>
                <a:cs typeface="Calibri Light" charset="0"/>
              </a:rPr>
              <a:t> M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., Yamada </a:t>
            </a:r>
            <a:r>
              <a:rPr lang="en-US" sz="1600" dirty="0">
                <a:latin typeface="Calibri Light" charset="0"/>
                <a:ea typeface="Calibri Light" charset="0"/>
                <a:cs typeface="Calibri Light" charset="0"/>
              </a:rPr>
              <a:t>K. 2004. JCB. What’s in a picture? the temptation of image 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manipulation. </a:t>
            </a:r>
            <a:r>
              <a:rPr lang="is-IS" sz="1600" dirty="0" smtClean="0">
                <a:latin typeface="Calibri Light" charset="0"/>
                <a:ea typeface="Calibri Light" charset="0"/>
                <a:cs typeface="Calibri Light" charset="0"/>
                <a:hlinkClick r:id="rId9"/>
              </a:rPr>
              <a:t>10.1083/jcb.200406019</a:t>
            </a:r>
            <a:endParaRPr lang="en-US" sz="16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0" lvl="1" indent="0" fontAlgn="base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 err="1">
                <a:latin typeface="Calibri Light" charset="0"/>
                <a:ea typeface="Calibri Light" charset="0"/>
                <a:cs typeface="Calibri Light" charset="0"/>
              </a:rPr>
              <a:t>Rossner</a:t>
            </a:r>
            <a:r>
              <a:rPr lang="en-US" sz="1600" dirty="0">
                <a:latin typeface="Calibri Light" charset="0"/>
                <a:ea typeface="Calibri Light" charset="0"/>
                <a:cs typeface="Calibri Light" charset="0"/>
              </a:rPr>
              <a:t> M. 2006. The scientist. How to guard against image fraud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. </a:t>
            </a:r>
          </a:p>
          <a:p>
            <a:pPr marL="0" lvl="1" indent="0" fontAlgn="base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 err="1" smtClean="0">
                <a:latin typeface="Calibri Light" charset="0"/>
                <a:ea typeface="Calibri Light" charset="0"/>
                <a:cs typeface="Calibri Light" charset="0"/>
              </a:rPr>
              <a:t>Ellenberg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, J et al. 2018. Nature methods. A call for public archives for biological image data. </a:t>
            </a:r>
          </a:p>
          <a:p>
            <a:pPr marL="0" lvl="1" indent="0" fontAlgn="base">
              <a:spcBef>
                <a:spcPts val="0"/>
              </a:spcBef>
              <a:spcAft>
                <a:spcPts val="600"/>
              </a:spcAft>
              <a:buNone/>
            </a:pPr>
            <a:r>
              <a:rPr lang="mr-IN" sz="1600" dirty="0" smtClean="0">
                <a:latin typeface="Calibri Light" charset="0"/>
                <a:ea typeface="Calibri Light" charset="0"/>
                <a:cs typeface="Calibri Light" charset="0"/>
                <a:hlinkClick r:id="rId10"/>
              </a:rPr>
              <a:t>doi.org/10.1038/s41592-018-0195-8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 </a:t>
            </a:r>
          </a:p>
          <a:p>
            <a:pPr marL="0" lvl="1" indent="0" fontAlgn="base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Bik et al. 2019. </a:t>
            </a:r>
            <a:r>
              <a:rPr lang="en-US" sz="1600" dirty="0" err="1" smtClean="0">
                <a:latin typeface="Calibri Light" charset="0"/>
                <a:ea typeface="Calibri Light" charset="0"/>
                <a:cs typeface="Calibri Light" charset="0"/>
              </a:rPr>
              <a:t>mBIO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. The prevalence of inappropriate image duplication in biomedical research publications.</a:t>
            </a:r>
            <a:endParaRPr lang="en-US" sz="16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0" lvl="1" indent="0" fontAlgn="base">
              <a:spcBef>
                <a:spcPts val="0"/>
              </a:spcBef>
              <a:buNone/>
            </a:pPr>
            <a:r>
              <a:rPr lang="en-US" sz="1600" b="1" dirty="0" smtClean="0">
                <a:latin typeface="Calibri Light" charset="0"/>
                <a:ea typeface="Calibri Light" charset="0"/>
                <a:cs typeface="Calibri Light" charset="0"/>
              </a:rPr>
              <a:t>Training: </a:t>
            </a:r>
            <a:r>
              <a:rPr lang="en-US" sz="1600" dirty="0">
                <a:latin typeface="Calibri Light" charset="0"/>
                <a:ea typeface="Calibri Light" charset="0"/>
                <a:cs typeface="Calibri Light" charset="0"/>
              </a:rPr>
              <a:t>UAB Center for Ethics and Values in the Sciences</a:t>
            </a:r>
          </a:p>
          <a:p>
            <a:pPr marL="0" lvl="1" indent="0" fontAlgn="base">
              <a:spcBef>
                <a:spcPts val="0"/>
              </a:spcBef>
              <a:buNone/>
            </a:pPr>
            <a:r>
              <a:rPr lang="en-US" sz="1600" dirty="0">
                <a:latin typeface="Calibri Light" charset="0"/>
                <a:ea typeface="Calibri Light" charset="0"/>
                <a:cs typeface="Calibri Light" charset="0"/>
                <a:hlinkClick r:id="rId11"/>
              </a:rPr>
              <a:t>https://ori.hhs.gov/education/products/RIandImages/default.html</a:t>
            </a:r>
            <a:endParaRPr lang="en-US" sz="16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0" lvl="1" indent="0" fontAlgn="base">
              <a:spcBef>
                <a:spcPts val="0"/>
              </a:spcBef>
              <a:buNone/>
            </a:pPr>
            <a:r>
              <a:rPr lang="en-US" sz="1600" dirty="0">
                <a:latin typeface="Calibri Light" charset="0"/>
                <a:ea typeface="Calibri Light" charset="0"/>
                <a:cs typeface="Calibri Light" charset="0"/>
              </a:rPr>
              <a:t>Journal guidelines: </a:t>
            </a:r>
            <a:r>
              <a:rPr lang="en-US" sz="1600" dirty="0">
                <a:latin typeface="Calibri Light" charset="0"/>
                <a:ea typeface="Calibri Light" charset="0"/>
                <a:cs typeface="Calibri Light" charset="0"/>
                <a:hlinkClick r:id="rId12"/>
              </a:rPr>
              <a:t>http://www.aje.com/en/arc/avoiding-image-fraud-7-rules-editing-images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  <a:hlinkClick r:id="rId12"/>
              </a:rPr>
              <a:t>/</a:t>
            </a:r>
            <a:endParaRPr lang="en-US" sz="16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0" lvl="1" indent="0" fontAlgn="base">
              <a:spcBef>
                <a:spcPts val="0"/>
              </a:spcBef>
              <a:buNone/>
            </a:pPr>
            <a:endParaRPr lang="en-US" sz="16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0" lvl="1" indent="0" fontAlgn="base">
              <a:spcBef>
                <a:spcPts val="0"/>
              </a:spcBef>
              <a:buNone/>
            </a:pP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Training also regularly offered by </a:t>
            </a:r>
            <a:r>
              <a:rPr lang="en-US" sz="1600" dirty="0" err="1" smtClean="0">
                <a:latin typeface="Calibri Light" charset="0"/>
                <a:ea typeface="Calibri Light" charset="0"/>
                <a:cs typeface="Calibri Light" charset="0"/>
              </a:rPr>
              <a:t>neubias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 (network of </a:t>
            </a:r>
            <a:r>
              <a:rPr lang="en-US" sz="1600" dirty="0" err="1" smtClean="0">
                <a:latin typeface="Calibri Light" charset="0"/>
                <a:ea typeface="Calibri Light" charset="0"/>
                <a:cs typeface="Calibri Light" charset="0"/>
              </a:rPr>
              <a:t>european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 smtClean="0">
                <a:latin typeface="Calibri Light" charset="0"/>
                <a:ea typeface="Calibri Light" charset="0"/>
                <a:cs typeface="Calibri Light" charset="0"/>
              </a:rPr>
              <a:t>bioimage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 analysts)</a:t>
            </a:r>
            <a:endParaRPr lang="en-US" sz="16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0" lvl="1" indent="0" fontAlgn="base">
              <a:spcBef>
                <a:spcPts val="0"/>
              </a:spcBef>
              <a:spcAft>
                <a:spcPts val="600"/>
              </a:spcAft>
              <a:buNone/>
            </a:pPr>
            <a:endParaRPr lang="en-US" sz="1800" dirty="0"/>
          </a:p>
        </p:txBody>
      </p:sp>
      <p:grpSp>
        <p:nvGrpSpPr>
          <p:cNvPr id="45" name="Group 44"/>
          <p:cNvGrpSpPr/>
          <p:nvPr/>
        </p:nvGrpSpPr>
        <p:grpSpPr>
          <a:xfrm>
            <a:off x="15513349" y="8495764"/>
            <a:ext cx="1763547" cy="788900"/>
            <a:chOff x="293854" y="3130158"/>
            <a:chExt cx="3176709" cy="1421059"/>
          </a:xfrm>
        </p:grpSpPr>
        <p:pic>
          <p:nvPicPr>
            <p:cNvPr id="46" name="Google Shape;143;p18"/>
            <p:cNvPicPr preferRelativeResize="0"/>
            <p:nvPr/>
          </p:nvPicPr>
          <p:blipFill rotWithShape="1">
            <a:blip r:embed="rId13">
              <a:alphaModFix/>
            </a:blip>
            <a:srcRect t="8689" r="-243" b="5296"/>
            <a:stretch/>
          </p:blipFill>
          <p:spPr>
            <a:xfrm>
              <a:off x="293854" y="3130158"/>
              <a:ext cx="3176709" cy="14210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" name="Google Shape;144;p18"/>
            <p:cNvSpPr/>
            <p:nvPr/>
          </p:nvSpPr>
          <p:spPr>
            <a:xfrm>
              <a:off x="2931664" y="4293487"/>
              <a:ext cx="435205" cy="229055"/>
            </a:xfrm>
            <a:prstGeom prst="rect">
              <a:avLst/>
            </a:pr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8" name="Google Shape;145;p18"/>
          <p:cNvPicPr preferRelativeResize="0"/>
          <p:nvPr/>
        </p:nvPicPr>
        <p:blipFill rotWithShape="1">
          <a:blip r:embed="rId14">
            <a:alphaModFix/>
          </a:blip>
          <a:srcRect l="52794" t="51552" r="40150" b="41095"/>
          <a:stretch/>
        </p:blipFill>
        <p:spPr>
          <a:xfrm>
            <a:off x="17405333" y="8497628"/>
            <a:ext cx="1420971" cy="78024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" name="Group 48"/>
          <p:cNvGrpSpPr/>
          <p:nvPr/>
        </p:nvGrpSpPr>
        <p:grpSpPr>
          <a:xfrm>
            <a:off x="12951097" y="8500765"/>
            <a:ext cx="2454198" cy="783040"/>
            <a:chOff x="293855" y="2013897"/>
            <a:chExt cx="3171600" cy="1011935"/>
          </a:xfrm>
        </p:grpSpPr>
        <p:pic>
          <p:nvPicPr>
            <p:cNvPr id="50" name="Google Shape;146;p18" descr="If-TM3_Overlay_03_ovariole-DAPI"/>
            <p:cNvPicPr preferRelativeResize="0"/>
            <p:nvPr/>
          </p:nvPicPr>
          <p:blipFill rotWithShape="1">
            <a:blip r:embed="rId15">
              <a:alphaModFix/>
            </a:blip>
            <a:srcRect r="21606"/>
            <a:stretch/>
          </p:blipFill>
          <p:spPr>
            <a:xfrm>
              <a:off x="293855" y="2013897"/>
              <a:ext cx="3171600" cy="101193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" name="Google Shape;147;p18"/>
            <p:cNvSpPr/>
            <p:nvPr/>
          </p:nvSpPr>
          <p:spPr>
            <a:xfrm>
              <a:off x="2843964" y="2913526"/>
              <a:ext cx="554476" cy="95266"/>
            </a:xfrm>
            <a:prstGeom prst="rect">
              <a:avLst/>
            </a:prstGeom>
            <a:solidFill>
              <a:srgbClr val="000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2" name="Picture 51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8" t="28750" r="8542" b="32501"/>
          <a:stretch/>
        </p:blipFill>
        <p:spPr>
          <a:xfrm>
            <a:off x="15099723" y="11591104"/>
            <a:ext cx="1771650" cy="819719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9" t="29166" r="8750" b="32083"/>
          <a:stretch/>
        </p:blipFill>
        <p:spPr>
          <a:xfrm>
            <a:off x="16971384" y="11587799"/>
            <a:ext cx="1785939" cy="826330"/>
          </a:xfrm>
          <a:prstGeom prst="rect">
            <a:avLst/>
          </a:prstGeom>
        </p:spPr>
      </p:pic>
      <p:pic>
        <p:nvPicPr>
          <p:cNvPr id="54" name="Picture 53"/>
          <p:cNvPicPr>
            <a:picLocks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0" t="28750" r="7571" b="31459"/>
          <a:stretch/>
        </p:blipFill>
        <p:spPr>
          <a:xfrm>
            <a:off x="18897600" y="11455612"/>
            <a:ext cx="1771651" cy="821732"/>
          </a:xfrm>
          <a:prstGeom prst="rect">
            <a:avLst/>
          </a:prstGeom>
        </p:spPr>
      </p:pic>
      <p:pic>
        <p:nvPicPr>
          <p:cNvPr id="55" name="Picture 54" descr="526005_2.tiff"/>
          <p:cNvPicPr>
            <a:picLocks noChangeAspect="1"/>
          </p:cNvPicPr>
          <p:nvPr/>
        </p:nvPicPr>
        <p:blipFill>
          <a:blip r:embed="rId19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723" y="11638422"/>
            <a:ext cx="1094169" cy="72508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58"/>
          <a:stretch/>
        </p:blipFill>
        <p:spPr>
          <a:xfrm>
            <a:off x="14337723" y="14058364"/>
            <a:ext cx="1739756" cy="959305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 rotWithShape="1">
          <a:blip r:embed="rId21"/>
          <a:srcRect l="5763" t="4901" r="2776" b="5309"/>
          <a:stretch/>
        </p:blipFill>
        <p:spPr>
          <a:xfrm>
            <a:off x="16395123" y="14058364"/>
            <a:ext cx="1712657" cy="948466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58"/>
          <a:stretch/>
        </p:blipFill>
        <p:spPr>
          <a:xfrm>
            <a:off x="14337723" y="15125164"/>
            <a:ext cx="1739756" cy="959305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23"/>
          <a:srcRect l="2933" t="5110" r="2933" b="4959"/>
          <a:stretch/>
        </p:blipFill>
        <p:spPr>
          <a:xfrm>
            <a:off x="16428253" y="15201364"/>
            <a:ext cx="1739756" cy="95388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401800" y="13601164"/>
            <a:ext cx="6096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</a:t>
            </a:r>
            <a:r>
              <a:rPr lang="en-US" sz="1600" dirty="0" smtClean="0">
                <a:latin typeface="Calibri" charset="0"/>
                <a:ea typeface="Calibri" charset="0"/>
                <a:cs typeface="Calibri" charset="0"/>
              </a:rPr>
              <a:t>ormal 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color </a:t>
            </a:r>
            <a:r>
              <a:rPr lang="en-US" sz="1600" dirty="0" smtClean="0">
                <a:latin typeface="Calibri" charset="0"/>
                <a:ea typeface="Calibri" charset="0"/>
                <a:cs typeface="Calibri" charset="0"/>
              </a:rPr>
              <a:t>vision           Color 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blind </a:t>
            </a:r>
            <a:r>
              <a:rPr lang="en-US" sz="1600" dirty="0" smtClean="0">
                <a:latin typeface="Calibri" charset="0"/>
                <a:ea typeface="Calibri" charset="0"/>
                <a:cs typeface="Calibri" charset="0"/>
              </a:rPr>
              <a:t>vision</a:t>
            </a: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i="1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sz="1600" i="1" dirty="0" err="1" smtClean="0">
                <a:latin typeface="Calibri" charset="0"/>
                <a:ea typeface="Calibri" charset="0"/>
                <a:cs typeface="Calibri" charset="0"/>
              </a:rPr>
              <a:t>Deuteranopia</a:t>
            </a:r>
            <a:r>
              <a:rPr lang="en-US" sz="1600" i="1" dirty="0">
                <a:latin typeface="Calibri" charset="0"/>
                <a:ea typeface="Calibri" charset="0"/>
                <a:cs typeface="Calibri" charset="0"/>
              </a:rPr>
              <a:t>)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2432723" y="14515564"/>
            <a:ext cx="609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alibri" charset="0"/>
                <a:ea typeface="Calibri" charset="0"/>
                <a:cs typeface="Calibri" charset="0"/>
              </a:rPr>
              <a:t>Not color-blind save</a:t>
            </a:r>
          </a:p>
          <a:p>
            <a:endParaRPr lang="en-US" sz="1600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sz="1600" dirty="0">
              <a:latin typeface="Calibri" charset="0"/>
              <a:ea typeface="Calibri" charset="0"/>
              <a:cs typeface="Calibri" charset="0"/>
            </a:endParaRPr>
          </a:p>
          <a:p>
            <a:endParaRPr lang="en-US" sz="16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1600" dirty="0" smtClean="0">
                <a:latin typeface="Calibri" charset="0"/>
                <a:ea typeface="Calibri" charset="0"/>
                <a:cs typeface="Calibri" charset="0"/>
              </a:rPr>
              <a:t>Color-blind save</a:t>
            </a:r>
          </a:p>
        </p:txBody>
      </p:sp>
      <p:pic>
        <p:nvPicPr>
          <p:cNvPr id="63" name="Picture 5" descr="https://lh3.googleusercontent.com/PqXA-OKKWjbIBounxE90DQwxGb6oFW7oPAW6LmKDUjAVgTHZdFJkLuqn-xc0IYGpi11RabNPquJ5HS8mqwbxp3Y14TyNSRDMulDRlxMrz2yky6k-QnDfRSudeGvhxVqGIG5240xLjHw"/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5600" y="13258800"/>
            <a:ext cx="1422722" cy="43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4" descr="https://lh6.googleusercontent.com/lCprW-VENT7uSh57Rb8kVSoiNAJYggP3dJ7_V53SK_bDK8cHQ9zA2p1N4Lm-cKBck7BWnPRpRLpAI9CjUf2UvzNv7hES7xlGVzGsok_4haJCMHU-7elomkk_7m2EG2XdVlHmDKMjjgc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5600" y="12649200"/>
            <a:ext cx="1154596" cy="461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TextBox 64"/>
          <p:cNvSpPr txBox="1"/>
          <p:nvPr/>
        </p:nvSpPr>
        <p:spPr>
          <a:xfrm>
            <a:off x="21640800" y="7848600"/>
            <a:ext cx="1013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 Light" charset="0"/>
                <a:ea typeface="+mj-ea"/>
                <a:cs typeface="Calibri Light" charset="0"/>
              </a:rPr>
              <a:t>Image processing must be transparent and interpretable by a larger community. Efforts to image with open microscopy environment (OME), and process images with open processing algorithms is key, e.g. FIJI.</a:t>
            </a:r>
            <a:endParaRPr lang="en-US" sz="2400" dirty="0">
              <a:latin typeface="Calibri Light" charset="0"/>
              <a:ea typeface="+mj-ea"/>
              <a:cs typeface="Calibri Light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21666200" y="4495800"/>
            <a:ext cx="10134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buClr>
                <a:schemeClr val="dk1"/>
              </a:buClr>
              <a:buSzPts val="2100"/>
            </a:pPr>
            <a:r>
              <a:rPr lang="en-US" sz="20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Only use dyes where signal is linearly correlated with material. </a:t>
            </a:r>
            <a:r>
              <a:rPr lang="en-US" sz="2000" dirty="0" smtClean="0"/>
              <a:t>Many dies </a:t>
            </a:r>
            <a:r>
              <a:rPr lang="en-US" sz="2000" dirty="0"/>
              <a:t>are </a:t>
            </a:r>
            <a:r>
              <a:rPr lang="en-US" sz="2000" dirty="0" smtClean="0"/>
              <a:t>not linear and can’t </a:t>
            </a:r>
            <a:r>
              <a:rPr lang="en-US" sz="2000" dirty="0"/>
              <a:t>be used for quantification. </a:t>
            </a:r>
          </a:p>
          <a:p>
            <a:pPr lvl="0"/>
            <a:r>
              <a:rPr lang="en-US" sz="2000" b="1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Only </a:t>
            </a:r>
            <a:r>
              <a:rPr lang="en-US" sz="20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with loss-less file </a:t>
            </a:r>
            <a:r>
              <a:rPr lang="en-US" sz="2000" b="1" dirty="0" err="1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fomats</a:t>
            </a:r>
            <a:r>
              <a:rPr lang="en-US" sz="2000" b="1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. </a:t>
            </a:r>
            <a:r>
              <a:rPr lang="en-US" sz="2000" dirty="0" smtClean="0"/>
              <a:t>Reversion from compressed to rich format is </a:t>
            </a:r>
            <a:r>
              <a:rPr lang="en-US" sz="2000" dirty="0"/>
              <a:t>not possible, see </a:t>
            </a:r>
            <a:r>
              <a:rPr lang="en-US" sz="2000" dirty="0" err="1">
                <a:solidFill>
                  <a:srgbClr val="5B9BD5"/>
                </a:solidFill>
              </a:rPr>
              <a:t>en.wikipedia.org</a:t>
            </a:r>
            <a:r>
              <a:rPr lang="en-US" sz="2000" dirty="0">
                <a:solidFill>
                  <a:srgbClr val="5B9BD5"/>
                </a:solidFill>
              </a:rPr>
              <a:t>/wiki/</a:t>
            </a:r>
            <a:r>
              <a:rPr lang="en-US" sz="2000" dirty="0" err="1">
                <a:solidFill>
                  <a:srgbClr val="5B9BD5"/>
                </a:solidFill>
              </a:rPr>
              <a:t>Image_file_formats</a:t>
            </a:r>
            <a:endParaRPr lang="en-US" sz="2000" dirty="0">
              <a:solidFill>
                <a:srgbClr val="5B9BD5"/>
              </a:solidFill>
            </a:endParaRPr>
          </a:p>
          <a:p>
            <a:r>
              <a:rPr lang="en-US" sz="2000" b="1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Be careful with exposure </a:t>
            </a:r>
            <a:r>
              <a:rPr lang="en-US" sz="20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time/filter/lamps</a:t>
            </a:r>
            <a:r>
              <a:rPr lang="en-US" sz="2000" b="1" dirty="0"/>
              <a:t> </a:t>
            </a:r>
            <a:r>
              <a:rPr lang="en-US" sz="2000" dirty="0" smtClean="0"/>
              <a:t>No </a:t>
            </a:r>
            <a:r>
              <a:rPr lang="en-US" sz="2000" dirty="0"/>
              <a:t>change </a:t>
            </a:r>
            <a:r>
              <a:rPr lang="en-US" sz="2000" dirty="0" smtClean="0"/>
              <a:t>during </a:t>
            </a:r>
            <a:r>
              <a:rPr lang="en-US" sz="2000" dirty="0"/>
              <a:t>an experiment and use the dynamic range of your camera when imaging. See: </a:t>
            </a:r>
            <a:r>
              <a:rPr lang="en-US" sz="2000" dirty="0">
                <a:solidFill>
                  <a:srgbClr val="5B9BD5"/>
                </a:solidFill>
              </a:rPr>
              <a:t>Claire Brown </a:t>
            </a:r>
            <a:r>
              <a:rPr lang="en-US" sz="2000" dirty="0" err="1">
                <a:solidFill>
                  <a:srgbClr val="5B9BD5"/>
                </a:solidFill>
              </a:rPr>
              <a:t>doi</a:t>
            </a:r>
            <a:r>
              <a:rPr lang="en-US" sz="2000" dirty="0">
                <a:solidFill>
                  <a:srgbClr val="5B9BD5"/>
                </a:solidFill>
              </a:rPr>
              <a:t>: 10.1242/jcs.022079</a:t>
            </a:r>
          </a:p>
          <a:p>
            <a:pPr lvl="0"/>
            <a:r>
              <a:rPr lang="en-US" sz="2000" b="1" dirty="0" smtClean="0"/>
              <a:t>Magnification</a:t>
            </a:r>
            <a:r>
              <a:rPr lang="en-US" sz="2000" b="1" dirty="0"/>
              <a:t>, binning </a:t>
            </a:r>
            <a:r>
              <a:rPr lang="en-US" sz="2000" dirty="0" smtClean="0"/>
              <a:t>Pick lens + image </a:t>
            </a:r>
            <a:r>
              <a:rPr lang="en-US" sz="2000" dirty="0"/>
              <a:t>resolution you need to answer biological question. </a:t>
            </a:r>
            <a:r>
              <a:rPr lang="en-US" sz="2000" dirty="0" smtClean="0"/>
              <a:t>Too long imaging can cause bleaching/toxicity. </a:t>
            </a:r>
            <a:endParaRPr lang="en-US" sz="20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457200" lvl="1" indent="0">
              <a:buNone/>
            </a:pPr>
            <a:endParaRPr lang="en-US" sz="20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</p:txBody>
      </p:sp>
      <p:pic>
        <p:nvPicPr>
          <p:cNvPr id="68" name="Picture 2" descr="https://lh4.googleusercontent.com/p9Z-IMJe2vN3cg0HwYHEWmx1mXT2aqIj5wzhfRA-DcQk8zsvio12KGCWknjf0JT2K9TKfrN4i0srKAIDuVg3kTPdBRkuJlqErKB8TswqI0xPgf6Pt9sTz5MWu3wikJp5VrMHdwi1odA"/>
          <p:cNvPicPr>
            <a:picLocks noChangeAspect="1" noChangeArrowheads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3600" y="8763000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7200" y="8686800"/>
            <a:ext cx="2082800" cy="725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12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965</Words>
  <Application>Microsoft Macintosh PowerPoint</Application>
  <PresentationFormat>Custom</PresentationFormat>
  <Paragraphs>104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Calibri Light</vt:lpstr>
      <vt:lpstr>Mangal</vt:lpstr>
      <vt:lpstr>Zapf Dingbats</vt:lpstr>
      <vt:lpstr>Arial</vt:lpstr>
      <vt:lpstr>Office Theme</vt:lpstr>
      <vt:lpstr>Reproducible presentation of images Author Helena Jambor, TU Dresden/Germany, Tuan Tran, …..  Presenter Presenter name, affiliation here 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Tracey Weissgerber</dc:creator>
  <cp:lastModifiedBy>Helena Klara Jambor</cp:lastModifiedBy>
  <cp:revision>61</cp:revision>
  <dcterms:created xsi:type="dcterms:W3CDTF">2018-09-18T12:09:13Z</dcterms:created>
  <dcterms:modified xsi:type="dcterms:W3CDTF">2018-11-07T10:24:06Z</dcterms:modified>
</cp:coreProperties>
</file>

<file path=docProps/thumbnail.jpeg>
</file>